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256" r:id="rId2"/>
    <p:sldId id="463" r:id="rId3"/>
    <p:sldId id="524" r:id="rId4"/>
    <p:sldId id="520" r:id="rId5"/>
    <p:sldId id="522" r:id="rId6"/>
    <p:sldId id="521" r:id="rId7"/>
    <p:sldId id="529" r:id="rId8"/>
    <p:sldId id="531" r:id="rId9"/>
    <p:sldId id="533" r:id="rId10"/>
    <p:sldId id="551" r:id="rId11"/>
    <p:sldId id="552" r:id="rId12"/>
    <p:sldId id="528" r:id="rId13"/>
    <p:sldId id="527" r:id="rId14"/>
    <p:sldId id="526" r:id="rId15"/>
    <p:sldId id="541" r:id="rId16"/>
    <p:sldId id="542" r:id="rId17"/>
    <p:sldId id="548" r:id="rId18"/>
    <p:sldId id="554" r:id="rId19"/>
    <p:sldId id="553" r:id="rId20"/>
    <p:sldId id="562" r:id="rId21"/>
    <p:sldId id="540" r:id="rId22"/>
    <p:sldId id="563" r:id="rId23"/>
    <p:sldId id="560" r:id="rId24"/>
    <p:sldId id="561" r:id="rId25"/>
    <p:sldId id="545" r:id="rId26"/>
    <p:sldId id="564" r:id="rId27"/>
    <p:sldId id="510" r:id="rId28"/>
    <p:sldId id="511" r:id="rId29"/>
    <p:sldId id="557" r:id="rId30"/>
    <p:sldId id="477" r:id="rId31"/>
    <p:sldId id="399" r:id="rId32"/>
    <p:sldId id="409" r:id="rId33"/>
    <p:sldId id="481" r:id="rId34"/>
    <p:sldId id="482"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262744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10.png"/><Relationship Id="rId4" Type="http://schemas.openxmlformats.org/officeDocument/2006/relationships/hyperlink" Target="https://sapui5.hana.ondemand.com/#/api"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sapui5.hana.ondemand.com/#/demoapps"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on – Initialize first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Initialize a new ui5 project using the steps mentioned in the previous slide.</a:t>
            </a:r>
          </a:p>
          <a:p>
            <a:endParaRPr lang="en-US" dirty="0"/>
          </a:p>
          <a:p>
            <a:r>
              <a:rPr lang="en-US" dirty="0"/>
              <a:t>Code Link:- </a:t>
            </a:r>
          </a:p>
          <a:p>
            <a:pPr marL="285750" indent="-285750">
              <a:buFontTx/>
              <a:buChar char="-"/>
            </a:pPr>
            <a:r>
              <a:rPr lang="en-US" dirty="0"/>
              <a:t>index.html</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4D22D5B-5B39-4DFB-86A4-023ED7A24EE0}"/>
              </a:ext>
            </a:extLst>
          </p:cNvPr>
          <p:cNvPicPr>
            <a:picLocks noChangeAspect="1"/>
          </p:cNvPicPr>
          <p:nvPr/>
        </p:nvPicPr>
        <p:blipFill>
          <a:blip r:embed="rId3"/>
          <a:stretch>
            <a:fillRect/>
          </a:stretch>
        </p:blipFill>
        <p:spPr>
          <a:xfrm>
            <a:off x="4804414" y="1517754"/>
            <a:ext cx="6618992" cy="4424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9431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a Simple Button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a simple button control to our app an on press of that button a alert message will be shown to the user, with message “Spiderman is here”.</a:t>
            </a:r>
          </a:p>
          <a:p>
            <a:endParaRPr lang="en-US" dirty="0"/>
          </a:p>
          <a:p>
            <a:r>
              <a:rPr lang="en-US" dirty="0"/>
              <a:t>Code Link:- </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D2B0A5-FD95-4A2E-B193-919130EA3ECA}"/>
              </a:ext>
            </a:extLst>
          </p:cNvPr>
          <p:cNvPicPr>
            <a:picLocks noChangeAspect="1"/>
          </p:cNvPicPr>
          <p:nvPr/>
        </p:nvPicPr>
        <p:blipFill>
          <a:blip r:embed="rId3"/>
          <a:stretch>
            <a:fillRect/>
          </a:stretch>
        </p:blipFill>
        <p:spPr>
          <a:xfrm>
            <a:off x="3213940" y="2256418"/>
            <a:ext cx="7970895" cy="2430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074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8C219781-96E6-4733-9BA8-C4CFD7616A91}"/>
              </a:ext>
            </a:extLst>
          </p:cNvPr>
          <p:cNvPicPr>
            <a:picLocks noChangeAspect="1"/>
          </p:cNvPicPr>
          <p:nvPr/>
        </p:nvPicPr>
        <p:blipFill>
          <a:blip r:embed="rId5"/>
          <a:stretch>
            <a:fillRect/>
          </a:stretch>
        </p:blipFill>
        <p:spPr>
          <a:xfrm>
            <a:off x="590550" y="2725341"/>
            <a:ext cx="5313944" cy="2515378"/>
          </a:xfrm>
          <a:prstGeom prst="rect">
            <a:avLst/>
          </a:prstGeom>
        </p:spPr>
      </p:pic>
      <p:pic>
        <p:nvPicPr>
          <p:cNvPr id="7" name="Picture 6">
            <a:hlinkClick r:id="rId6"/>
            <a:extLst>
              <a:ext uri="{FF2B5EF4-FFF2-40B4-BE49-F238E27FC236}">
                <a16:creationId xmlns:a16="http://schemas.microsoft.com/office/drawing/2014/main" id="{C947C017-BB79-4C45-8CCC-EA79DF3BEA1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6096000" cy="369332"/>
          </a:xfrm>
          <a:prstGeom prst="rect">
            <a:avLst/>
          </a:prstGeom>
          <a:noFill/>
        </p:spPr>
        <p:txBody>
          <a:bodyPr wrap="square">
            <a:spAutoFit/>
          </a:bodyPr>
          <a:lstStyle/>
          <a:p>
            <a:r>
              <a:rPr lang="en-US" dirty="0"/>
              <a:t>SAP UI5 Sample reference screen</a:t>
            </a:r>
          </a:p>
        </p:txBody>
      </p:sp>
    </p:spTree>
    <p:extLst>
      <p:ext uri="{BB962C8B-B14F-4D97-AF65-F5344CB8AC3E}">
        <p14:creationId xmlns:p14="http://schemas.microsoft.com/office/powerpoint/2010/main" val="2562456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5" name="Picture 24">
            <a:hlinkClick r:id="rId3"/>
            <a:extLst>
              <a:ext uri="{FF2B5EF4-FFF2-40B4-BE49-F238E27FC236}">
                <a16:creationId xmlns:a16="http://schemas.microsoft.com/office/drawing/2014/main" id="{0E4D0A44-C633-4090-A5F3-9055402D105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26" name="Picture 25">
            <a:hlinkClick r:id="rId5"/>
            <a:extLst>
              <a:ext uri="{FF2B5EF4-FFF2-40B4-BE49-F238E27FC236}">
                <a16:creationId xmlns:a16="http://schemas.microsoft.com/office/drawing/2014/main" id="{96C9BFD4-7C30-41FF-AB40-FB3E39080655}"/>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6096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13B0C8C9-E94C-4F3A-84B3-F1B95713651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endParaRPr lang="en-US" dirty="0"/>
          </a:p>
        </p:txBody>
      </p:sp>
    </p:spTree>
    <p:extLst>
      <p:ext uri="{BB962C8B-B14F-4D97-AF65-F5344CB8AC3E}">
        <p14:creationId xmlns:p14="http://schemas.microsoft.com/office/powerpoint/2010/main" val="137333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have to create folders in the webapp directory named as view.</a:t>
            </a:r>
          </a:p>
          <a:p>
            <a:pPr marL="285750" indent="-285750">
              <a:buFont typeface="Wingdings" panose="05000000000000000000" pitchFamily="2" charset="2"/>
              <a:buChar char="§"/>
            </a:pPr>
            <a:r>
              <a:rPr lang="en-US" dirty="0"/>
              <a:t>After that create a view in the view folder named Main.view.xml.</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t>Main.view.xml</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D498A16-7816-42B5-8165-CAE7D7B6F9B1}"/>
              </a:ext>
            </a:extLst>
          </p:cNvPr>
          <p:cNvPicPr>
            <a:picLocks noChangeAspect="1"/>
          </p:cNvPicPr>
          <p:nvPr/>
        </p:nvPicPr>
        <p:blipFill>
          <a:blip r:embed="rId3"/>
          <a:stretch>
            <a:fillRect/>
          </a:stretch>
        </p:blipFill>
        <p:spPr>
          <a:xfrm>
            <a:off x="5924241" y="2467155"/>
            <a:ext cx="5499165" cy="3806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88669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“mickey.view.Main",</a:t>
            </a:r>
          </a:p>
          <a:p>
            <a:r>
              <a:rPr lang="en-US" sz="1100" dirty="0">
                <a:solidFill>
                  <a:schemeClr val="bg1">
                    <a:lumMod val="95000"/>
                  </a:schemeClr>
                </a:solidFill>
              </a:rPr>
              <a:t>        type: “XML“</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(Main.view.xml)</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040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92333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Views In SAP UI5</a:t>
            </a:r>
          </a:p>
          <a:p>
            <a:pPr marL="285750" indent="-285750">
              <a:buClr>
                <a:schemeClr val="tx1"/>
              </a:buClr>
              <a:buFont typeface="Arial" panose="020B0604020202020204" pitchFamily="34" charset="0"/>
              <a:buChar char="•"/>
            </a:pPr>
            <a:r>
              <a:rPr lang="en-US" dirty="0"/>
              <a:t>XML View</a:t>
            </a:r>
          </a:p>
          <a:p>
            <a:pPr marL="285750" indent="-285750">
              <a:buClr>
                <a:schemeClr val="tx1"/>
              </a:buClr>
              <a:buFont typeface="Arial" panose="020B0604020202020204" pitchFamily="34" charset="0"/>
              <a:buChar char="•"/>
            </a:pPr>
            <a:r>
              <a:rPr lang="en-US" dirty="0"/>
              <a:t>Creating our first view</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3FF310-3118-EB31-806E-2B31636FA537}"/>
              </a:ext>
            </a:extLst>
          </p:cNvPr>
          <p:cNvSpPr txBox="1"/>
          <p:nvPr/>
        </p:nvSpPr>
        <p:spPr>
          <a:xfrm>
            <a:off x="638228" y="1823051"/>
            <a:ext cx="6096000" cy="3693319"/>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t>How UI5 framework works</a:t>
            </a:r>
          </a:p>
          <a:p>
            <a:pPr marL="285750" indent="-285750">
              <a:buClr>
                <a:schemeClr val="tx1"/>
              </a:buClr>
              <a:buFont typeface="Arial" panose="020B0604020202020204" pitchFamily="34" charset="0"/>
              <a:buChar char="•"/>
            </a:pPr>
            <a:r>
              <a:rPr lang="en-US" dirty="0"/>
              <a:t>What is Controller?</a:t>
            </a:r>
          </a:p>
          <a:p>
            <a:pPr marL="285750" indent="-285750">
              <a:buClr>
                <a:schemeClr val="tx1"/>
              </a:buClr>
              <a:buFont typeface="Arial" panose="020B0604020202020204" pitchFamily="34" charset="0"/>
              <a:buChar char="•"/>
            </a:pPr>
            <a:r>
              <a:rPr lang="en-US" dirty="0"/>
              <a:t>Structure of controller</a:t>
            </a:r>
          </a:p>
          <a:p>
            <a:pPr marL="285750" indent="-285750">
              <a:buClr>
                <a:schemeClr val="tx1"/>
              </a:buClr>
              <a:buFont typeface="Arial" panose="020B0604020202020204" pitchFamily="34" charset="0"/>
              <a:buChar char="•"/>
            </a:pPr>
            <a:r>
              <a:rPr lang="en-US" dirty="0"/>
              <a:t>Creating our first controller</a:t>
            </a:r>
          </a:p>
          <a:p>
            <a:pPr marL="285750" indent="-285750">
              <a:buClr>
                <a:schemeClr val="tx1"/>
              </a:buClr>
              <a:buFont typeface="Arial" panose="020B0604020202020204" pitchFamily="34" charset="0"/>
              <a:buChar char="•"/>
            </a:pPr>
            <a:r>
              <a:rPr lang="en-US" dirty="0"/>
              <a:t>Basics of controller</a:t>
            </a:r>
          </a:p>
          <a:p>
            <a:pPr marL="285750" indent="-285750">
              <a:buClr>
                <a:schemeClr val="tx1"/>
              </a:buClr>
              <a:buFont typeface="Arial" panose="020B0604020202020204" pitchFamily="34" charset="0"/>
              <a:buChar char="•"/>
            </a:pPr>
            <a:r>
              <a:rPr lang="en-US" dirty="0"/>
              <a:t>Hook Methods of the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2258143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169771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57C5356-3D6D-44C0-B6E1-B6AB05E3DAC2}"/>
              </a:ext>
            </a:extLst>
          </p:cNvPr>
          <p:cNvPicPr>
            <a:picLocks noChangeAspect="1"/>
          </p:cNvPicPr>
          <p:nvPr/>
        </p:nvPicPr>
        <p:blipFill>
          <a:blip r:embed="rId3"/>
          <a:stretch>
            <a:fillRect/>
          </a:stretch>
        </p:blipFill>
        <p:spPr>
          <a:xfrm>
            <a:off x="4742996" y="2725946"/>
            <a:ext cx="6680410" cy="3352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1660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450851"/>
          </a:xfrm>
          <a:prstGeom prst="rect">
            <a:avLst/>
          </a:prstGeom>
          <a:noFill/>
        </p:spPr>
        <p:txBody>
          <a:bodyPr wrap="square" rtlCol="0">
            <a:spAutoFit/>
          </a:bodyPr>
          <a:lstStyle/>
          <a:p>
            <a:pPr marL="342900" indent="-342900" algn="just">
              <a:lnSpc>
                <a:spcPct val="150000"/>
              </a:lnSpc>
              <a:buFont typeface="+mj-lt"/>
              <a:buAutoNum type="arabicPeriod"/>
            </a:pPr>
            <a:r>
              <a:rPr lang="en-US" dirty="0"/>
              <a:t>A controller contains methods that defines how models and views interact.</a:t>
            </a:r>
          </a:p>
          <a:p>
            <a:pPr marL="342900" indent="-342900" algn="just">
              <a:lnSpc>
                <a:spcPct val="150000"/>
              </a:lnSpc>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lnSpc>
                <a:spcPct val="150000"/>
              </a:lnSpc>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lnSpc>
                <a:spcPct val="150000"/>
              </a:lnSpc>
              <a:buFont typeface="+mj-lt"/>
              <a:buAutoNum type="arabicPeriod"/>
            </a:pPr>
            <a:r>
              <a:rPr lang="en-US" sz="1800" dirty="0"/>
              <a:t>To obtain UI5 element object, we need to first get View Object,</a:t>
            </a:r>
          </a:p>
          <a:p>
            <a:pPr marL="952393" lvl="1" indent="-342900" algn="just">
              <a:lnSpc>
                <a:spcPct val="150000"/>
              </a:lnSpc>
              <a:buAutoNum type="arabicPeriod"/>
            </a:pPr>
            <a:r>
              <a:rPr lang="en-US" sz="1800" dirty="0"/>
              <a:t>We will obtain the view object inside the controller using </a:t>
            </a:r>
            <a:r>
              <a:rPr lang="en-US" sz="1800" b="1" i="1" dirty="0"/>
              <a:t>this.getView()</a:t>
            </a:r>
          </a:p>
          <a:p>
            <a:pPr marL="952393" lvl="1" indent="-342900" algn="just">
              <a:lnSpc>
                <a:spcPct val="150000"/>
              </a:lnSpc>
              <a:buAutoNum type="arabicPeriod"/>
            </a:pPr>
            <a:r>
              <a:rPr lang="en-US" sz="1800" b="1" dirty="0"/>
              <a:t>this </a:t>
            </a:r>
            <a:r>
              <a:rPr lang="en-US" sz="1800" dirty="0"/>
              <a:t>is the object of my current class, so inside controller it will point to current class</a:t>
            </a:r>
          </a:p>
          <a:p>
            <a:pPr marL="952393" lvl="1" indent="-342900" algn="just">
              <a:lnSpc>
                <a:spcPct val="150000"/>
              </a:lnSpc>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lnSpc>
                <a:spcPct val="150000"/>
              </a:lnSpc>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object in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add a Input field in the UI. When we enter something in the Input field and press the below button a alert popup will come with the value which is given in the input field</a:t>
            </a:r>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F3B095A6-18FE-4249-9718-6354256BFA90}"/>
              </a:ext>
            </a:extLst>
          </p:cNvPr>
          <p:cNvPicPr>
            <a:picLocks noChangeAspect="1"/>
          </p:cNvPicPr>
          <p:nvPr/>
        </p:nvPicPr>
        <p:blipFill>
          <a:blip r:embed="rId3"/>
          <a:stretch>
            <a:fillRect/>
          </a:stretch>
        </p:blipFill>
        <p:spPr>
          <a:xfrm>
            <a:off x="3110878" y="2877940"/>
            <a:ext cx="8312528" cy="3416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378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2289159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6351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3"/>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1" i="0" dirty="0">
                <a:effectLst/>
              </a:rPr>
              <a:t>SAPUI5 (SAP user interface for HTML5)</a:t>
            </a:r>
            <a:r>
              <a:rPr lang="en-US" b="0" i="0" dirty="0">
                <a:effectLst/>
              </a:rPr>
              <a:t> or </a:t>
            </a:r>
            <a:r>
              <a:rPr lang="en-US" b="1" i="0" dirty="0">
                <a:effectLst/>
              </a:rPr>
              <a:t>Open UI5</a:t>
            </a:r>
            <a:r>
              <a:rPr lang="en-US" b="0" i="0" dirty="0">
                <a:effectLst/>
              </a:rPr>
              <a:t>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1" dirty="0"/>
          </a:p>
          <a:p>
            <a:pPr algn="just"/>
            <a:r>
              <a:rPr lang="en-US" b="1" dirty="0"/>
              <a:t>Framework: - </a:t>
            </a:r>
            <a:r>
              <a:rPr lang="en-US" b="0" i="0" dirty="0">
                <a:effectLst/>
              </a:rPr>
              <a:t>A framework is a platform for developing software </a:t>
            </a:r>
            <a:r>
              <a:rPr lang="en-US" b="0" i="0" u="none" strike="noStrike" dirty="0">
                <a:effectLst/>
              </a:rPr>
              <a:t>applications</a:t>
            </a:r>
            <a:r>
              <a:rPr lang="en-US" b="0" i="0" dirty="0">
                <a:effectLst/>
              </a:rPr>
              <a:t>. It provides a foundation on which software developers can build programs for a specific </a:t>
            </a:r>
            <a:r>
              <a:rPr lang="en-US" b="0" i="0" strike="noStrike" dirty="0">
                <a:effectLst/>
              </a:rPr>
              <a:t>platform</a:t>
            </a:r>
            <a:r>
              <a:rPr lang="en-US" b="0" i="0" dirty="0">
                <a:effectLst/>
              </a:rPr>
              <a:t>.</a:t>
            </a:r>
          </a:p>
          <a:p>
            <a:pPr marL="285750" indent="-285750" algn="just">
              <a:buFont typeface="Wingdings" panose="05000000000000000000" pitchFamily="2" charset="2"/>
              <a:buChar char="§"/>
            </a:pPr>
            <a:r>
              <a:rPr lang="en-US" dirty="0"/>
              <a:t>A</a:t>
            </a:r>
            <a:r>
              <a:rPr lang="en-US" b="0" i="0" dirty="0">
                <a:effectLst/>
              </a:rPr>
              <a:t> framework consists of </a:t>
            </a:r>
            <a:r>
              <a:rPr lang="en-US" b="1" i="0" dirty="0">
                <a:effectLst/>
              </a:rPr>
              <a:t>libraries</a:t>
            </a:r>
            <a:r>
              <a:rPr lang="en-US" b="0" i="0" dirty="0">
                <a:effectLst/>
              </a:rPr>
              <a:t> that can be used to process </a:t>
            </a:r>
            <a:r>
              <a:rPr lang="en-US" b="0" i="0" u="none" strike="noStrike" dirty="0">
                <a:effectLst/>
              </a:rPr>
              <a:t>input</a:t>
            </a:r>
            <a:r>
              <a:rPr lang="en-US" b="0" i="0" dirty="0">
                <a:effectLst/>
              </a:rPr>
              <a:t>, manage hardware devices, and interact with </a:t>
            </a:r>
            <a:r>
              <a:rPr lang="en-US" b="0" i="0" u="none" strike="noStrike" dirty="0">
                <a:effectLst/>
              </a:rPr>
              <a:t>system software</a:t>
            </a:r>
            <a:r>
              <a:rPr lang="en-US" b="0" i="0" dirty="0">
                <a:effectLst/>
              </a:rPr>
              <a:t>.</a:t>
            </a:r>
          </a:p>
          <a:p>
            <a:pPr marL="285750" indent="-285750" algn="just">
              <a:buFont typeface="Wingdings" panose="05000000000000000000" pitchFamily="2" charset="2"/>
              <a:buChar char="§"/>
            </a:pPr>
            <a:r>
              <a:rPr lang="en-US" b="1" dirty="0"/>
              <a:t>Library</a:t>
            </a:r>
            <a:r>
              <a:rPr lang="en-US" dirty="0"/>
              <a:t>: - A collection of </a:t>
            </a:r>
            <a:r>
              <a:rPr lang="en-US" b="1" dirty="0"/>
              <a:t>Classes</a:t>
            </a:r>
            <a:r>
              <a:rPr lang="en-US" dirty="0"/>
              <a:t>.</a:t>
            </a:r>
          </a:p>
          <a:p>
            <a:pPr marL="285750" indent="-285750" algn="just">
              <a:buFont typeface="Wingdings" panose="05000000000000000000" pitchFamily="2" charset="2"/>
              <a:buChar char="§"/>
            </a:pPr>
            <a:r>
              <a:rPr lang="en-US" b="1" dirty="0"/>
              <a:t>Classes: - </a:t>
            </a:r>
            <a:r>
              <a:rPr lang="en-US" dirty="0"/>
              <a:t>Collection of methods, Attributes, Events</a:t>
            </a:r>
            <a:r>
              <a:rPr lang="en-US" b="1" dirty="0"/>
              <a: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6">
            <a:extLst>
              <a:ext uri="{FF2B5EF4-FFF2-40B4-BE49-F238E27FC236}">
                <a16:creationId xmlns:a16="http://schemas.microsoft.com/office/drawing/2014/main" id="{175E0B67-5421-4856-B69D-AB741A3924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8275" y="4393457"/>
            <a:ext cx="2466975" cy="11790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8570A2-F7D9-47E2-9D18-0B94E0DF21AD}"/>
              </a:ext>
            </a:extLst>
          </p:cNvPr>
          <p:cNvSpPr/>
          <p:nvPr/>
        </p:nvSpPr>
        <p:spPr>
          <a:xfrm>
            <a:off x="7229475" y="4038600"/>
            <a:ext cx="2466975" cy="3548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Your Code</a:t>
            </a:r>
          </a:p>
        </p:txBody>
      </p:sp>
      <p:sp>
        <p:nvSpPr>
          <p:cNvPr id="9" name="Rectangle 8">
            <a:extLst>
              <a:ext uri="{FF2B5EF4-FFF2-40B4-BE49-F238E27FC236}">
                <a16:creationId xmlns:a16="http://schemas.microsoft.com/office/drawing/2014/main" id="{8C91D6C0-625E-491B-99A3-23B286E2AE4D}"/>
              </a:ext>
            </a:extLst>
          </p:cNvPr>
          <p:cNvSpPr/>
          <p:nvPr/>
        </p:nvSpPr>
        <p:spPr>
          <a:xfrm>
            <a:off x="8956431"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Framework</a:t>
            </a:r>
          </a:p>
        </p:txBody>
      </p:sp>
      <p:sp>
        <p:nvSpPr>
          <p:cNvPr id="10" name="Rectangle 9">
            <a:extLst>
              <a:ext uri="{FF2B5EF4-FFF2-40B4-BE49-F238E27FC236}">
                <a16:creationId xmlns:a16="http://schemas.microsoft.com/office/drawing/2014/main" id="{A6C28D35-012B-4662-A8B7-B6406067B249}"/>
              </a:ext>
            </a:extLst>
          </p:cNvPr>
          <p:cNvSpPr/>
          <p:nvPr/>
        </p:nvSpPr>
        <p:spPr>
          <a:xfrm>
            <a:off x="5419725"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Libraries</a:t>
            </a:r>
          </a:p>
        </p:txBody>
      </p:sp>
      <p:cxnSp>
        <p:nvCxnSpPr>
          <p:cNvPr id="11" name="Straight Arrow Connector 10">
            <a:extLst>
              <a:ext uri="{FF2B5EF4-FFF2-40B4-BE49-F238E27FC236}">
                <a16:creationId xmlns:a16="http://schemas.microsoft.com/office/drawing/2014/main" id="{CEAAFF1F-A4E7-4C12-8C95-5187EA1F0464}"/>
              </a:ext>
            </a:extLst>
          </p:cNvPr>
          <p:cNvCxnSpPr>
            <a:endCxn id="3" idx="2"/>
          </p:cNvCxnSpPr>
          <p:nvPr/>
        </p:nvCxnSpPr>
        <p:spPr>
          <a:xfrm flipV="1">
            <a:off x="6848475" y="4393457"/>
            <a:ext cx="1614488"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7DF343-5114-4E1A-A440-ADEF1CF65C69}"/>
              </a:ext>
            </a:extLst>
          </p:cNvPr>
          <p:cNvCxnSpPr>
            <a:cxnSpLocks/>
            <a:stCxn id="9" idx="0"/>
            <a:endCxn id="3" idx="2"/>
          </p:cNvCxnSpPr>
          <p:nvPr/>
        </p:nvCxnSpPr>
        <p:spPr>
          <a:xfrm flipH="1" flipV="1">
            <a:off x="8462963" y="4393457"/>
            <a:ext cx="1726956"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256CF977-57D6-4FF3-B7D4-2075175826F2}"/>
              </a:ext>
            </a:extLst>
          </p:cNvPr>
          <p:cNvCxnSpPr>
            <a:cxnSpLocks/>
            <a:stCxn id="9" idx="1"/>
            <a:endCxn id="10" idx="3"/>
          </p:cNvCxnSpPr>
          <p:nvPr/>
        </p:nvCxnSpPr>
        <p:spPr>
          <a:xfrm flipH="1">
            <a:off x="7886700" y="5313940"/>
            <a:ext cx="1069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E0BF83D4-11DA-452C-B07B-E51B1037A044}"/>
              </a:ext>
            </a:extLst>
          </p:cNvPr>
          <p:cNvSpPr txBox="1"/>
          <p:nvPr/>
        </p:nvSpPr>
        <p:spPr>
          <a:xfrm>
            <a:off x="9326441" y="4581525"/>
            <a:ext cx="1427284" cy="276999"/>
          </a:xfrm>
          <a:prstGeom prst="rect">
            <a:avLst/>
          </a:prstGeom>
          <a:noFill/>
        </p:spPr>
        <p:txBody>
          <a:bodyPr wrap="square" rtlCol="0">
            <a:spAutoFit/>
          </a:bodyPr>
          <a:lstStyle/>
          <a:p>
            <a:r>
              <a:rPr lang="en-US" sz="1200" dirty="0"/>
              <a:t>Framework call you</a:t>
            </a:r>
          </a:p>
        </p:txBody>
      </p:sp>
      <p:sp>
        <p:nvSpPr>
          <p:cNvPr id="19" name="TextBox 18">
            <a:extLst>
              <a:ext uri="{FF2B5EF4-FFF2-40B4-BE49-F238E27FC236}">
                <a16:creationId xmlns:a16="http://schemas.microsoft.com/office/drawing/2014/main" id="{72811DBC-0337-46D9-B276-B90F6A9DA6BF}"/>
              </a:ext>
            </a:extLst>
          </p:cNvPr>
          <p:cNvSpPr txBox="1"/>
          <p:nvPr/>
        </p:nvSpPr>
        <p:spPr>
          <a:xfrm>
            <a:off x="6391275" y="4591504"/>
            <a:ext cx="1333500" cy="276999"/>
          </a:xfrm>
          <a:prstGeom prst="rect">
            <a:avLst/>
          </a:prstGeom>
          <a:noFill/>
        </p:spPr>
        <p:txBody>
          <a:bodyPr wrap="square" rtlCol="0">
            <a:spAutoFit/>
          </a:bodyPr>
          <a:lstStyle/>
          <a:p>
            <a:r>
              <a:rPr lang="en-US" sz="1200" dirty="0"/>
              <a:t>You call the library</a:t>
            </a:r>
          </a:p>
        </p:txBody>
      </p:sp>
      <p:sp>
        <p:nvSpPr>
          <p:cNvPr id="21" name="TextBox 20">
            <a:extLst>
              <a:ext uri="{FF2B5EF4-FFF2-40B4-BE49-F238E27FC236}">
                <a16:creationId xmlns:a16="http://schemas.microsoft.com/office/drawing/2014/main" id="{EA72A7A3-94E8-476B-8697-62D8A51F9C18}"/>
              </a:ext>
            </a:extLst>
          </p:cNvPr>
          <p:cNvSpPr txBox="1"/>
          <p:nvPr/>
        </p:nvSpPr>
        <p:spPr>
          <a:xfrm>
            <a:off x="8048625" y="5419725"/>
            <a:ext cx="800100" cy="276999"/>
          </a:xfrm>
          <a:prstGeom prst="rect">
            <a:avLst/>
          </a:prstGeom>
          <a:noFill/>
        </p:spPr>
        <p:txBody>
          <a:bodyPr wrap="square" rtlCol="0">
            <a:spAutoFit/>
          </a:bodyPr>
          <a:lstStyle/>
          <a:p>
            <a:r>
              <a:rPr lang="en-US" sz="1200" dirty="0"/>
              <a:t>Contains</a:t>
            </a:r>
          </a:p>
        </p:txBody>
      </p:sp>
    </p:spTree>
    <p:extLst>
      <p:ext uri="{BB962C8B-B14F-4D97-AF65-F5344CB8AC3E}">
        <p14:creationId xmlns:p14="http://schemas.microsoft.com/office/powerpoint/2010/main" val="3526416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Responsive Web Design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i="0" dirty="0">
                <a:solidFill>
                  <a:srgbClr val="202124"/>
                </a:solidFill>
                <a:effectLst/>
              </a:rPr>
              <a:t>Responsive web design </a:t>
            </a:r>
            <a:r>
              <a:rPr lang="en-US" b="0" i="0" dirty="0">
                <a:solidFill>
                  <a:srgbClr val="202124"/>
                </a:solidFill>
                <a:effectLst/>
              </a:rPr>
              <a:t>(RWD) is </a:t>
            </a:r>
            <a:r>
              <a:rPr lang="en-US" b="1" i="0" dirty="0">
                <a:solidFill>
                  <a:srgbClr val="202124"/>
                </a:solidFill>
                <a:effectLst/>
              </a:rPr>
              <a:t>a web development approach that creates dynamic changes to the appearance of a web application</a:t>
            </a:r>
            <a:r>
              <a:rPr lang="en-US" b="0" i="0" dirty="0">
                <a:solidFill>
                  <a:srgbClr val="202124"/>
                </a:solidFill>
                <a:effectLst/>
              </a:rPr>
              <a:t>, depending on the screen size and orientation of the device being used to view it.</a:t>
            </a:r>
          </a:p>
          <a:p>
            <a:pPr marL="285750" indent="-285750" algn="just">
              <a:buFont typeface="Arial" panose="020B0604020202020204" pitchFamily="34" charset="0"/>
              <a:buChar char="•"/>
            </a:pPr>
            <a:r>
              <a:rPr lang="en-US" b="0" i="0" dirty="0">
                <a:solidFill>
                  <a:srgbClr val="000000"/>
                </a:solidFill>
                <a:effectLst/>
              </a:rPr>
              <a:t>Responsive Web Design is about using HTML and CSS to automatically resize, hide, shrink, or enlarge a website to make it look good on all devices (desktops, tablets, and phones).</a:t>
            </a:r>
          </a:p>
          <a:p>
            <a:pPr algn="just"/>
            <a:endParaRPr lang="en-US" dirty="0">
              <a:solidFill>
                <a:srgbClr val="000000"/>
              </a:solidFill>
            </a:endParaRPr>
          </a:p>
          <a:p>
            <a:pPr algn="just"/>
            <a:r>
              <a:rPr lang="en-US" dirty="0">
                <a:solidFill>
                  <a:schemeClr val="bg2">
                    <a:lumMod val="25000"/>
                  </a:schemeClr>
                </a:solidFill>
              </a:rPr>
              <a:t>Now a days, all the frameworks are designed to adapt the UI according to the screen size of the device.</a:t>
            </a:r>
            <a:endParaRPr lang="en-US" sz="1800" dirty="0">
              <a:solidFill>
                <a:schemeClr val="bg2">
                  <a:lumMod val="25000"/>
                </a:schemeClr>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7FADFDFB-3F42-4E5A-AF99-28F794C22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227" y="2931046"/>
            <a:ext cx="5466973" cy="305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44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UI5 Framework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algn="just"/>
            <a:r>
              <a:rPr lang="en-US" sz="1800" dirty="0"/>
              <a:t>The UI5 framework is built on top of open standards like HTML5, CSS, JS, and jQuery. UI5 Framework composed of two major components</a:t>
            </a:r>
            <a:r>
              <a:rPr lang="en-US" dirty="0"/>
              <a:t>.</a:t>
            </a:r>
          </a:p>
          <a:p>
            <a:pPr algn="just"/>
            <a:r>
              <a:rPr lang="en-US" dirty="0"/>
              <a:t>1.</a:t>
            </a:r>
            <a:r>
              <a:rPr lang="en-US" b="1" dirty="0"/>
              <a:t>Design Time Components: </a:t>
            </a:r>
            <a:r>
              <a:rPr lang="en-US" dirty="0"/>
              <a:t>It helps us to designing a new application from scratch , it consists of lots of libraries which help to design our application.</a:t>
            </a:r>
          </a:p>
          <a:p>
            <a:pPr algn="just"/>
            <a:r>
              <a:rPr lang="en-US" dirty="0"/>
              <a:t>2. </a:t>
            </a:r>
            <a:r>
              <a:rPr lang="en-US" b="1" dirty="0"/>
              <a:t>Runtime Components: </a:t>
            </a:r>
            <a:r>
              <a:rPr lang="en-US" dirty="0"/>
              <a:t>It consists of the renderer which is helpful for the conversion of ui5 code into the browser friendly code(HTML+CSS+JS)</a:t>
            </a:r>
          </a:p>
          <a:p>
            <a:pPr algn="just"/>
            <a:r>
              <a:rPr lang="en-US" dirty="0">
                <a:solidFill>
                  <a:schemeClr val="accent4">
                    <a:lumMod val="50000"/>
                  </a:schemeClr>
                </a:solidFill>
              </a:rPr>
              <a:t>The Browser only Understand the HTML , CSS , JavaScript.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BE5F407-4AB4-4550-9148-EB73AE47579D}"/>
              </a:ext>
            </a:extLst>
          </p:cNvPr>
          <p:cNvGrpSpPr/>
          <p:nvPr/>
        </p:nvGrpSpPr>
        <p:grpSpPr>
          <a:xfrm>
            <a:off x="287955" y="2925382"/>
            <a:ext cx="10103818" cy="3646868"/>
            <a:chOff x="1116833" y="2006075"/>
            <a:chExt cx="9794331" cy="3142353"/>
          </a:xfrm>
        </p:grpSpPr>
        <p:sp>
          <p:nvSpPr>
            <p:cNvPr id="7" name="Rectangle 6">
              <a:extLst>
                <a:ext uri="{FF2B5EF4-FFF2-40B4-BE49-F238E27FC236}">
                  <a16:creationId xmlns:a16="http://schemas.microsoft.com/office/drawing/2014/main" id="{50C15695-6F1A-47F3-A414-D08F4B7F04EF}"/>
                </a:ext>
              </a:extLst>
            </p:cNvPr>
            <p:cNvSpPr/>
            <p:nvPr/>
          </p:nvSpPr>
          <p:spPr>
            <a:xfrm>
              <a:off x="1603884" y="3164441"/>
              <a:ext cx="4608512" cy="14401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SAP UI5 Design Time Component</a:t>
              </a:r>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2614A4EF-64F4-4CC9-A4FD-E332377B20C2}"/>
                </a:ext>
              </a:extLst>
            </p:cNvPr>
            <p:cNvSpPr/>
            <p:nvPr/>
          </p:nvSpPr>
          <p:spPr>
            <a:xfrm>
              <a:off x="6212396" y="3164441"/>
              <a:ext cx="2810439" cy="1440160"/>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F6ED529E-B248-4756-9DFB-AC652F04D34D}"/>
                </a:ext>
              </a:extLst>
            </p:cNvPr>
            <p:cNvSpPr/>
            <p:nvPr/>
          </p:nvSpPr>
          <p:spPr>
            <a:xfrm>
              <a:off x="2387588" y="478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HTML5</a:t>
              </a:r>
            </a:p>
          </p:txBody>
        </p:sp>
        <p:sp>
          <p:nvSpPr>
            <p:cNvPr id="11" name="Rectangle 10">
              <a:extLst>
                <a:ext uri="{FF2B5EF4-FFF2-40B4-BE49-F238E27FC236}">
                  <a16:creationId xmlns:a16="http://schemas.microsoft.com/office/drawing/2014/main" id="{A1A2053F-196D-4AD2-A145-63EB8BCD48DC}"/>
                </a:ext>
              </a:extLst>
            </p:cNvPr>
            <p:cNvSpPr/>
            <p:nvPr/>
          </p:nvSpPr>
          <p:spPr>
            <a:xfrm>
              <a:off x="3908140"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CSS</a:t>
              </a:r>
            </a:p>
          </p:txBody>
        </p:sp>
        <p:sp>
          <p:nvSpPr>
            <p:cNvPr id="12" name="Rectangle 11">
              <a:extLst>
                <a:ext uri="{FF2B5EF4-FFF2-40B4-BE49-F238E27FC236}">
                  <a16:creationId xmlns:a16="http://schemas.microsoft.com/office/drawing/2014/main" id="{A908F89D-3EDE-4244-B1A1-C01069A4E6C9}"/>
                </a:ext>
              </a:extLst>
            </p:cNvPr>
            <p:cNvSpPr/>
            <p:nvPr/>
          </p:nvSpPr>
          <p:spPr>
            <a:xfrm>
              <a:off x="5483932"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JS</a:t>
              </a:r>
            </a:p>
          </p:txBody>
        </p:sp>
        <p:sp>
          <p:nvSpPr>
            <p:cNvPr id="13" name="Rectangle 12">
              <a:extLst>
                <a:ext uri="{FF2B5EF4-FFF2-40B4-BE49-F238E27FC236}">
                  <a16:creationId xmlns:a16="http://schemas.microsoft.com/office/drawing/2014/main" id="{85255151-EDAE-4E8E-B0FC-765D49A271A4}"/>
                </a:ext>
              </a:extLst>
            </p:cNvPr>
            <p:cNvSpPr/>
            <p:nvPr/>
          </p:nvSpPr>
          <p:spPr>
            <a:xfrm>
              <a:off x="7077608"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jQuery</a:t>
              </a:r>
            </a:p>
          </p:txBody>
        </p:sp>
        <p:sp>
          <p:nvSpPr>
            <p:cNvPr id="14" name="Rectangle 13">
              <a:extLst>
                <a:ext uri="{FF2B5EF4-FFF2-40B4-BE49-F238E27FC236}">
                  <a16:creationId xmlns:a16="http://schemas.microsoft.com/office/drawing/2014/main" id="{4E45DB2F-AC4D-4B7A-AF02-38CC7D8A957D}"/>
                </a:ext>
              </a:extLst>
            </p:cNvPr>
            <p:cNvSpPr/>
            <p:nvPr/>
          </p:nvSpPr>
          <p:spPr>
            <a:xfrm>
              <a:off x="1766352" y="4279456"/>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sap.ui.core</a:t>
              </a:r>
            </a:p>
          </p:txBody>
        </p:sp>
        <p:sp>
          <p:nvSpPr>
            <p:cNvPr id="15" name="Rectangle 14">
              <a:extLst>
                <a:ext uri="{FF2B5EF4-FFF2-40B4-BE49-F238E27FC236}">
                  <a16:creationId xmlns:a16="http://schemas.microsoft.com/office/drawing/2014/main" id="{AD49BD99-46DE-4DDE-979A-ABCC2A224D5F}"/>
                </a:ext>
              </a:extLst>
            </p:cNvPr>
            <p:cNvSpPr/>
            <p:nvPr/>
          </p:nvSpPr>
          <p:spPr>
            <a:xfrm>
              <a:off x="3204828" y="4279456"/>
              <a:ext cx="136145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sap.ui.unified</a:t>
              </a:r>
            </a:p>
          </p:txBody>
        </p:sp>
        <p:sp>
          <p:nvSpPr>
            <p:cNvPr id="16" name="Rectangle 15">
              <a:extLst>
                <a:ext uri="{FF2B5EF4-FFF2-40B4-BE49-F238E27FC236}">
                  <a16:creationId xmlns:a16="http://schemas.microsoft.com/office/drawing/2014/main" id="{AA5D134F-5F4A-4AD1-AFEC-4D00FD2937CB}"/>
                </a:ext>
              </a:extLst>
            </p:cNvPr>
            <p:cNvSpPr/>
            <p:nvPr/>
          </p:nvSpPr>
          <p:spPr>
            <a:xfrm>
              <a:off x="4708612" y="4256835"/>
              <a:ext cx="1440158" cy="3106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sap.ui.core.mvc</a:t>
              </a:r>
            </a:p>
          </p:txBody>
        </p:sp>
        <p:sp>
          <p:nvSpPr>
            <p:cNvPr id="17" name="Rectangle 16">
              <a:extLst>
                <a:ext uri="{FF2B5EF4-FFF2-40B4-BE49-F238E27FC236}">
                  <a16:creationId xmlns:a16="http://schemas.microsoft.com/office/drawing/2014/main" id="{B1171730-65B4-4405-995D-C111E1BF985E}"/>
                </a:ext>
              </a:extLst>
            </p:cNvPr>
            <p:cNvSpPr/>
            <p:nvPr/>
          </p:nvSpPr>
          <p:spPr>
            <a:xfrm>
              <a:off x="2479732" y="358294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sap.m</a:t>
              </a:r>
            </a:p>
          </p:txBody>
        </p:sp>
        <p:sp>
          <p:nvSpPr>
            <p:cNvPr id="18" name="Rectangle 17">
              <a:extLst>
                <a:ext uri="{FF2B5EF4-FFF2-40B4-BE49-F238E27FC236}">
                  <a16:creationId xmlns:a16="http://schemas.microsoft.com/office/drawing/2014/main" id="{0AA07F6F-221C-4101-BF6E-32B2F4390390}"/>
                </a:ext>
              </a:extLst>
            </p:cNvPr>
            <p:cNvSpPr/>
            <p:nvPr/>
          </p:nvSpPr>
          <p:spPr>
            <a:xfrm>
              <a:off x="2479732"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sap.ui.table</a:t>
              </a:r>
            </a:p>
          </p:txBody>
        </p:sp>
        <p:sp>
          <p:nvSpPr>
            <p:cNvPr id="19" name="Rectangle 18">
              <a:extLst>
                <a:ext uri="{FF2B5EF4-FFF2-40B4-BE49-F238E27FC236}">
                  <a16:creationId xmlns:a16="http://schemas.microsoft.com/office/drawing/2014/main" id="{5BB96796-1B6C-4CE8-951B-A7857BC103E4}"/>
                </a:ext>
              </a:extLst>
            </p:cNvPr>
            <p:cNvSpPr/>
            <p:nvPr/>
          </p:nvSpPr>
          <p:spPr>
            <a:xfrm>
              <a:off x="3910480" y="358457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sap.ui.comp</a:t>
              </a:r>
            </a:p>
          </p:txBody>
        </p:sp>
        <p:sp>
          <p:nvSpPr>
            <p:cNvPr id="21" name="Rectangle 20">
              <a:extLst>
                <a:ext uri="{FF2B5EF4-FFF2-40B4-BE49-F238E27FC236}">
                  <a16:creationId xmlns:a16="http://schemas.microsoft.com/office/drawing/2014/main" id="{E6384776-F079-470D-BF4C-7458081A5C34}"/>
                </a:ext>
              </a:extLst>
            </p:cNvPr>
            <p:cNvSpPr/>
            <p:nvPr/>
          </p:nvSpPr>
          <p:spPr>
            <a:xfrm>
              <a:off x="3918208"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sap.ui.layout</a:t>
              </a:r>
            </a:p>
          </p:txBody>
        </p:sp>
        <p:sp>
          <p:nvSpPr>
            <p:cNvPr id="23" name="Rectangle 22">
              <a:extLst>
                <a:ext uri="{FF2B5EF4-FFF2-40B4-BE49-F238E27FC236}">
                  <a16:creationId xmlns:a16="http://schemas.microsoft.com/office/drawing/2014/main" id="{93947C6A-A11A-435B-B93F-5783BD914D81}"/>
                </a:ext>
              </a:extLst>
            </p:cNvPr>
            <p:cNvSpPr/>
            <p:nvPr/>
          </p:nvSpPr>
          <p:spPr>
            <a:xfrm>
              <a:off x="2773219" y="2118884"/>
              <a:ext cx="1388978" cy="60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BAS or VS Code</a:t>
              </a:r>
            </a:p>
          </p:txBody>
        </p:sp>
        <p:sp>
          <p:nvSpPr>
            <p:cNvPr id="24" name="Smiley Face 23">
              <a:extLst>
                <a:ext uri="{FF2B5EF4-FFF2-40B4-BE49-F238E27FC236}">
                  <a16:creationId xmlns:a16="http://schemas.microsoft.com/office/drawing/2014/main" id="{79EAAC44-20F4-40CC-B5AE-9C8B0DC2C42A}"/>
                </a:ext>
              </a:extLst>
            </p:cNvPr>
            <p:cNvSpPr/>
            <p:nvPr/>
          </p:nvSpPr>
          <p:spPr>
            <a:xfrm>
              <a:off x="1116833" y="2694877"/>
              <a:ext cx="422823" cy="34978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cxnSp>
          <p:nvCxnSpPr>
            <p:cNvPr id="25" name="Connector: Elbow 24">
              <a:extLst>
                <a:ext uri="{FF2B5EF4-FFF2-40B4-BE49-F238E27FC236}">
                  <a16:creationId xmlns:a16="http://schemas.microsoft.com/office/drawing/2014/main" id="{3A8E1ED4-D320-4095-BE6C-0D22A2204239}"/>
                </a:ext>
              </a:extLst>
            </p:cNvPr>
            <p:cNvCxnSpPr>
              <a:cxnSpLocks/>
              <a:stCxn id="24" idx="6"/>
              <a:endCxn id="23" idx="1"/>
            </p:cNvCxnSpPr>
            <p:nvPr/>
          </p:nvCxnSpPr>
          <p:spPr>
            <a:xfrm flipV="1">
              <a:off x="1539656" y="2421068"/>
              <a:ext cx="1233562" cy="4486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4312F0E-E374-4C37-8C78-DAD156747EF8}"/>
                </a:ext>
              </a:extLst>
            </p:cNvPr>
            <p:cNvCxnSpPr>
              <a:cxnSpLocks/>
              <a:stCxn id="23" idx="3"/>
              <a:endCxn id="32" idx="1"/>
            </p:cNvCxnSpPr>
            <p:nvPr/>
          </p:nvCxnSpPr>
          <p:spPr>
            <a:xfrm flipV="1">
              <a:off x="4162197" y="2396990"/>
              <a:ext cx="2379461" cy="2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569A4424-AA78-4D19-85C2-D830EB344F09}"/>
                </a:ext>
              </a:extLst>
            </p:cNvPr>
            <p:cNvSpPr/>
            <p:nvPr/>
          </p:nvSpPr>
          <p:spPr>
            <a:xfrm>
              <a:off x="3467708" y="2703286"/>
              <a:ext cx="203077" cy="4611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8" name="Arrow: Striped Right 27">
              <a:extLst>
                <a:ext uri="{FF2B5EF4-FFF2-40B4-BE49-F238E27FC236}">
                  <a16:creationId xmlns:a16="http://schemas.microsoft.com/office/drawing/2014/main" id="{C1CB1187-A0B8-4FE6-8E14-787B72DA9F97}"/>
                </a:ext>
              </a:extLst>
            </p:cNvPr>
            <p:cNvSpPr/>
            <p:nvPr/>
          </p:nvSpPr>
          <p:spPr>
            <a:xfrm>
              <a:off x="9022836" y="3582946"/>
              <a:ext cx="853582" cy="24326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29" name="Rectangle: Folded Corner 28">
              <a:extLst>
                <a:ext uri="{FF2B5EF4-FFF2-40B4-BE49-F238E27FC236}">
                  <a16:creationId xmlns:a16="http://schemas.microsoft.com/office/drawing/2014/main" id="{01787EB2-A71E-492F-BDE5-23971F1FF746}"/>
                </a:ext>
              </a:extLst>
            </p:cNvPr>
            <p:cNvSpPr/>
            <p:nvPr/>
          </p:nvSpPr>
          <p:spPr>
            <a:xfrm>
              <a:off x="9876418" y="3426183"/>
              <a:ext cx="1034746" cy="91667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HTML+CSS+JS</a:t>
              </a:r>
            </a:p>
          </p:txBody>
        </p:sp>
        <p:sp>
          <p:nvSpPr>
            <p:cNvPr id="30" name="Cube 29">
              <a:extLst>
                <a:ext uri="{FF2B5EF4-FFF2-40B4-BE49-F238E27FC236}">
                  <a16:creationId xmlns:a16="http://schemas.microsoft.com/office/drawing/2014/main" id="{30BC51CD-CECE-428B-8D15-BA398828B117}"/>
                </a:ext>
              </a:extLst>
            </p:cNvPr>
            <p:cNvSpPr/>
            <p:nvPr/>
          </p:nvSpPr>
          <p:spPr>
            <a:xfrm>
              <a:off x="6924092" y="3826206"/>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Renderer</a:t>
              </a:r>
            </a:p>
          </p:txBody>
        </p:sp>
        <p:cxnSp>
          <p:nvCxnSpPr>
            <p:cNvPr id="31" name="Connector: Elbow 30">
              <a:extLst>
                <a:ext uri="{FF2B5EF4-FFF2-40B4-BE49-F238E27FC236}">
                  <a16:creationId xmlns:a16="http://schemas.microsoft.com/office/drawing/2014/main" id="{2E606C49-0A22-43A0-B75F-AA65BAAE92EF}"/>
                </a:ext>
              </a:extLst>
            </p:cNvPr>
            <p:cNvCxnSpPr>
              <a:cxnSpLocks/>
              <a:stCxn id="32" idx="2"/>
            </p:cNvCxnSpPr>
            <p:nvPr/>
          </p:nvCxnSpPr>
          <p:spPr>
            <a:xfrm rot="5400000">
              <a:off x="6735825" y="2975176"/>
              <a:ext cx="376537" cy="123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Scroll: Vertical 31">
              <a:extLst>
                <a:ext uri="{FF2B5EF4-FFF2-40B4-BE49-F238E27FC236}">
                  <a16:creationId xmlns:a16="http://schemas.microsoft.com/office/drawing/2014/main" id="{57F718DA-7613-4AD6-AE6F-BC6DFD5950E8}"/>
                </a:ext>
              </a:extLst>
            </p:cNvPr>
            <p:cNvSpPr/>
            <p:nvPr/>
          </p:nvSpPr>
          <p:spPr>
            <a:xfrm>
              <a:off x="6425070" y="2006075"/>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App</a:t>
              </a:r>
            </a:p>
          </p:txBody>
        </p:sp>
      </p:grpSp>
      <p:sp>
        <p:nvSpPr>
          <p:cNvPr id="35" name="TextBox 34">
            <a:extLst>
              <a:ext uri="{FF2B5EF4-FFF2-40B4-BE49-F238E27FC236}">
                <a16:creationId xmlns:a16="http://schemas.microsoft.com/office/drawing/2014/main" id="{E18A1786-4C95-43E2-82AA-6B074DBB96AB}"/>
              </a:ext>
            </a:extLst>
          </p:cNvPr>
          <p:cNvSpPr txBox="1"/>
          <p:nvPr/>
        </p:nvSpPr>
        <p:spPr>
          <a:xfrm>
            <a:off x="1444245" y="3900241"/>
            <a:ext cx="1701705" cy="276999"/>
          </a:xfrm>
          <a:prstGeom prst="rect">
            <a:avLst/>
          </a:prstGeom>
          <a:noFill/>
        </p:spPr>
        <p:txBody>
          <a:bodyPr wrap="square" rtlCol="0">
            <a:spAutoFit/>
          </a:bodyPr>
          <a:lstStyle/>
          <a:p>
            <a:r>
              <a:rPr lang="en-US" sz="1200" b="1" dirty="0"/>
              <a:t>Using the Libraries</a:t>
            </a:r>
          </a:p>
        </p:txBody>
      </p:sp>
      <p:sp>
        <p:nvSpPr>
          <p:cNvPr id="36" name="TextBox 35">
            <a:extLst>
              <a:ext uri="{FF2B5EF4-FFF2-40B4-BE49-F238E27FC236}">
                <a16:creationId xmlns:a16="http://schemas.microsoft.com/office/drawing/2014/main" id="{652FBD9B-D770-4577-8725-41477643D007}"/>
              </a:ext>
            </a:extLst>
          </p:cNvPr>
          <p:cNvSpPr txBox="1"/>
          <p:nvPr/>
        </p:nvSpPr>
        <p:spPr>
          <a:xfrm>
            <a:off x="4476583" y="3106617"/>
            <a:ext cx="1345661" cy="276999"/>
          </a:xfrm>
          <a:prstGeom prst="rect">
            <a:avLst/>
          </a:prstGeom>
          <a:noFill/>
        </p:spPr>
        <p:txBody>
          <a:bodyPr wrap="square" rtlCol="0">
            <a:spAutoFit/>
          </a:bodyPr>
          <a:lstStyle/>
          <a:p>
            <a:r>
              <a:rPr lang="en-US" sz="1200" b="1" dirty="0"/>
              <a:t>Creating a App</a:t>
            </a:r>
          </a:p>
        </p:txBody>
      </p:sp>
      <p:sp>
        <p:nvSpPr>
          <p:cNvPr id="40" name="Rectangle: Rounded Corners 39">
            <a:extLst>
              <a:ext uri="{FF2B5EF4-FFF2-40B4-BE49-F238E27FC236}">
                <a16:creationId xmlns:a16="http://schemas.microsoft.com/office/drawing/2014/main" id="{DCFEAC43-DB96-41C9-B40D-5E21AF1E35D6}"/>
              </a:ext>
            </a:extLst>
          </p:cNvPr>
          <p:cNvSpPr/>
          <p:nvPr/>
        </p:nvSpPr>
        <p:spPr>
          <a:xfrm>
            <a:off x="8884054" y="6018912"/>
            <a:ext cx="1477002" cy="723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44" name="TextBox 43">
            <a:extLst>
              <a:ext uri="{FF2B5EF4-FFF2-40B4-BE49-F238E27FC236}">
                <a16:creationId xmlns:a16="http://schemas.microsoft.com/office/drawing/2014/main" id="{755A3B34-E549-4AF9-A14A-2BA631B61B19}"/>
              </a:ext>
            </a:extLst>
          </p:cNvPr>
          <p:cNvSpPr txBox="1"/>
          <p:nvPr/>
        </p:nvSpPr>
        <p:spPr>
          <a:xfrm>
            <a:off x="8393967" y="3812149"/>
            <a:ext cx="1258810" cy="1015663"/>
          </a:xfrm>
          <a:prstGeom prst="rect">
            <a:avLst/>
          </a:prstGeom>
          <a:noFill/>
        </p:spPr>
        <p:txBody>
          <a:bodyPr wrap="square" rtlCol="0">
            <a:spAutoFit/>
          </a:bodyPr>
          <a:lstStyle/>
          <a:p>
            <a:r>
              <a:rPr lang="en-US" sz="1200" b="1" dirty="0"/>
              <a:t>The Runtime component converts the code of application to</a:t>
            </a:r>
          </a:p>
        </p:txBody>
      </p:sp>
      <p:sp>
        <p:nvSpPr>
          <p:cNvPr id="45" name="Arrow: Down 44">
            <a:extLst>
              <a:ext uri="{FF2B5EF4-FFF2-40B4-BE49-F238E27FC236}">
                <a16:creationId xmlns:a16="http://schemas.microsoft.com/office/drawing/2014/main" id="{F1B18DDB-1A22-49DD-A7B8-2A43166CD145}"/>
              </a:ext>
            </a:extLst>
          </p:cNvPr>
          <p:cNvSpPr/>
          <p:nvPr/>
        </p:nvSpPr>
        <p:spPr>
          <a:xfrm>
            <a:off x="9602967" y="5515874"/>
            <a:ext cx="234477" cy="53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AC1108BC-AEE3-48EE-81B8-09DAB7189E19}"/>
              </a:ext>
            </a:extLst>
          </p:cNvPr>
          <p:cNvSpPr txBox="1"/>
          <p:nvPr/>
        </p:nvSpPr>
        <p:spPr>
          <a:xfrm>
            <a:off x="9789346" y="5611070"/>
            <a:ext cx="1762125" cy="461665"/>
          </a:xfrm>
          <a:prstGeom prst="rect">
            <a:avLst/>
          </a:prstGeom>
          <a:noFill/>
        </p:spPr>
        <p:txBody>
          <a:bodyPr wrap="square" rtlCol="0">
            <a:spAutoFit/>
          </a:bodyPr>
          <a:lstStyle/>
          <a:p>
            <a:r>
              <a:rPr lang="en-US" sz="1200" b="1" dirty="0"/>
              <a:t>The browser will now understand the code</a:t>
            </a:r>
            <a:r>
              <a:rPr lang="en-US" sz="1200" dirty="0"/>
              <a:t>.</a:t>
            </a:r>
          </a:p>
        </p:txBody>
      </p:sp>
    </p:spTree>
    <p:extLst>
      <p:ext uri="{BB962C8B-B14F-4D97-AF65-F5344CB8AC3E}">
        <p14:creationId xmlns:p14="http://schemas.microsoft.com/office/powerpoint/2010/main" val="1502699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MVC Stands for Model , View and Controller.</a:t>
            </a:r>
          </a:p>
          <a:p>
            <a:pPr marL="285750" indent="-285750" algn="just">
              <a:buFont typeface="Arial" panose="020B0604020202020204" pitchFamily="34" charset="0"/>
              <a:buChar char="•"/>
            </a:pPr>
            <a:r>
              <a:rPr lang="en-US" dirty="0"/>
              <a:t>MVC is a design pattern used in software industries to build applications.</a:t>
            </a:r>
            <a:endParaRPr lang="en-US" b="0" i="0" dirty="0">
              <a:effectLst/>
            </a:endParaRPr>
          </a:p>
          <a:p>
            <a:pPr algn="just"/>
            <a:r>
              <a:rPr lang="en-US" dirty="0"/>
              <a:t>      </a:t>
            </a:r>
            <a:r>
              <a:rPr lang="en-US" b="1" dirty="0"/>
              <a:t>1. Model:  </a:t>
            </a:r>
            <a:r>
              <a:rPr lang="en-US" dirty="0"/>
              <a:t>It holds the data of the application inside itself.</a:t>
            </a:r>
            <a:endParaRPr lang="en-US" b="1" dirty="0"/>
          </a:p>
          <a:p>
            <a:pPr algn="just"/>
            <a:r>
              <a:rPr lang="en-US" b="1" i="0" dirty="0">
                <a:effectLst/>
              </a:rPr>
              <a:t>      2. View: </a:t>
            </a:r>
            <a:r>
              <a:rPr lang="en-US" i="0" dirty="0">
                <a:effectLst/>
              </a:rPr>
              <a:t>It is the output and input interface of the application or can say it is the user interface .</a:t>
            </a:r>
            <a:endParaRPr lang="en-US" b="1" i="0" dirty="0">
              <a:effectLst/>
            </a:endParaRPr>
          </a:p>
          <a:p>
            <a:pPr algn="just"/>
            <a:r>
              <a:rPr lang="en-US" b="1" dirty="0"/>
              <a:t>      3. Controller : </a:t>
            </a:r>
            <a:r>
              <a:rPr lang="en-US" dirty="0"/>
              <a:t>It has all the processing logic inside itself (all written in JavaScript).</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8FA96D7A-5062-4816-9676-2944CAEDABF5}"/>
              </a:ext>
            </a:extLst>
          </p:cNvPr>
          <p:cNvSpPr/>
          <p:nvPr/>
        </p:nvSpPr>
        <p:spPr>
          <a:xfrm>
            <a:off x="4171948" y="3068254"/>
            <a:ext cx="3248025" cy="146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r>
              <a:rPr lang="en-US" dirty="0"/>
              <a:t>[Processing]</a:t>
            </a:r>
          </a:p>
          <a:p>
            <a:pPr algn="ctr"/>
            <a:r>
              <a:rPr lang="en-US" sz="1400" dirty="0">
                <a:solidFill>
                  <a:schemeClr val="accent3"/>
                </a:solidFill>
              </a:rPr>
              <a:t>All processing logic is written in JavaScript because browser only understand JavaScript.</a:t>
            </a:r>
          </a:p>
        </p:txBody>
      </p:sp>
      <p:sp>
        <p:nvSpPr>
          <p:cNvPr id="5" name="Rectangle: Rounded Corners 4">
            <a:extLst>
              <a:ext uri="{FF2B5EF4-FFF2-40B4-BE49-F238E27FC236}">
                <a16:creationId xmlns:a16="http://schemas.microsoft.com/office/drawing/2014/main" id="{4322BA8E-996F-4A04-AF9D-49746A464A85}"/>
              </a:ext>
            </a:extLst>
          </p:cNvPr>
          <p:cNvSpPr/>
          <p:nvPr/>
        </p:nvSpPr>
        <p:spPr>
          <a:xfrm>
            <a:off x="2014535" y="5273197"/>
            <a:ext cx="2224089" cy="110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a:p>
            <a:pPr algn="ctr"/>
            <a:r>
              <a:rPr lang="en-US" dirty="0"/>
              <a:t>I/O</a:t>
            </a:r>
          </a:p>
        </p:txBody>
      </p:sp>
      <p:sp>
        <p:nvSpPr>
          <p:cNvPr id="6" name="Rectangle: Rounded Corners 5">
            <a:extLst>
              <a:ext uri="{FF2B5EF4-FFF2-40B4-BE49-F238E27FC236}">
                <a16:creationId xmlns:a16="http://schemas.microsoft.com/office/drawing/2014/main" id="{35C3EB0D-62CB-432C-87F4-7EC50622B910}"/>
              </a:ext>
            </a:extLst>
          </p:cNvPr>
          <p:cNvSpPr/>
          <p:nvPr/>
        </p:nvSpPr>
        <p:spPr>
          <a:xfrm>
            <a:off x="7858125" y="4985653"/>
            <a:ext cx="2795588" cy="1477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a:p>
            <a:pPr algn="ctr"/>
            <a:r>
              <a:rPr lang="en-US" dirty="0"/>
              <a:t>[Data]</a:t>
            </a:r>
          </a:p>
        </p:txBody>
      </p:sp>
      <p:cxnSp>
        <p:nvCxnSpPr>
          <p:cNvPr id="10" name="Straight Arrow Connector 9">
            <a:extLst>
              <a:ext uri="{FF2B5EF4-FFF2-40B4-BE49-F238E27FC236}">
                <a16:creationId xmlns:a16="http://schemas.microsoft.com/office/drawing/2014/main" id="{89705289-B176-44A4-A6C7-F61050E2BA18}"/>
              </a:ext>
            </a:extLst>
          </p:cNvPr>
          <p:cNvCxnSpPr>
            <a:cxnSpLocks/>
            <a:stCxn id="72" idx="6"/>
          </p:cNvCxnSpPr>
          <p:nvPr/>
        </p:nvCxnSpPr>
        <p:spPr>
          <a:xfrm>
            <a:off x="814065" y="5900081"/>
            <a:ext cx="12004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3D8C5EC7-F996-41D6-90B0-BD21A4C496F7}"/>
              </a:ext>
            </a:extLst>
          </p:cNvPr>
          <p:cNvCxnSpPr>
            <a:cxnSpLocks/>
          </p:cNvCxnSpPr>
          <p:nvPr/>
        </p:nvCxnSpPr>
        <p:spPr>
          <a:xfrm flipV="1">
            <a:off x="2315363" y="3906208"/>
            <a:ext cx="1856585" cy="1366989"/>
          </a:xfrm>
          <a:prstGeom prst="bentConnector3">
            <a:avLst>
              <a:gd name="adj1" fmla="val 2800"/>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829C64CA-B3D3-4A47-AF19-50D9A2F4E47F}"/>
              </a:ext>
            </a:extLst>
          </p:cNvPr>
          <p:cNvCxnSpPr>
            <a:cxnSpLocks/>
          </p:cNvCxnSpPr>
          <p:nvPr/>
        </p:nvCxnSpPr>
        <p:spPr>
          <a:xfrm rot="10800000">
            <a:off x="7443789" y="3587267"/>
            <a:ext cx="2838455" cy="1398387"/>
          </a:xfrm>
          <a:prstGeom prst="bentConnector3">
            <a:avLst>
              <a:gd name="adj1" fmla="val 13087"/>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A6905E4A-15BB-4620-AA24-22D526D269E6}"/>
              </a:ext>
            </a:extLst>
          </p:cNvPr>
          <p:cNvCxnSpPr>
            <a:cxnSpLocks/>
            <a:stCxn id="4" idx="3"/>
          </p:cNvCxnSpPr>
          <p:nvPr/>
        </p:nvCxnSpPr>
        <p:spPr>
          <a:xfrm>
            <a:off x="7419973" y="3799495"/>
            <a:ext cx="1028698" cy="117033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ED85D24D-0639-4797-B08C-90338039EF64}"/>
              </a:ext>
            </a:extLst>
          </p:cNvPr>
          <p:cNvSpPr txBox="1"/>
          <p:nvPr/>
        </p:nvSpPr>
        <p:spPr>
          <a:xfrm>
            <a:off x="851840" y="4441437"/>
            <a:ext cx="1533525" cy="1015663"/>
          </a:xfrm>
          <a:prstGeom prst="rect">
            <a:avLst/>
          </a:prstGeom>
          <a:noFill/>
        </p:spPr>
        <p:txBody>
          <a:bodyPr wrap="square" rtlCol="0">
            <a:spAutoFit/>
          </a:bodyPr>
          <a:lstStyle/>
          <a:p>
            <a:r>
              <a:rPr lang="en-US" sz="1200" b="1" dirty="0"/>
              <a:t>The View Triggers a event to the controller.</a:t>
            </a:r>
          </a:p>
          <a:p>
            <a:pPr algn="ctr"/>
            <a:r>
              <a:rPr lang="en-US" sz="1200" b="1" u="sng" dirty="0">
                <a:solidFill>
                  <a:schemeClr val="accent4">
                    <a:lumMod val="75000"/>
                  </a:schemeClr>
                </a:solidFill>
              </a:rPr>
              <a:t>&lt;&lt;Event&gt;&gt;</a:t>
            </a:r>
          </a:p>
          <a:p>
            <a:endParaRPr lang="en-US" sz="1200" b="1" dirty="0"/>
          </a:p>
        </p:txBody>
      </p:sp>
      <p:sp>
        <p:nvSpPr>
          <p:cNvPr id="29" name="TextBox 28">
            <a:extLst>
              <a:ext uri="{FF2B5EF4-FFF2-40B4-BE49-F238E27FC236}">
                <a16:creationId xmlns:a16="http://schemas.microsoft.com/office/drawing/2014/main" id="{FDF18D92-C5C9-49BB-8447-22F15C26F4A7}"/>
              </a:ext>
            </a:extLst>
          </p:cNvPr>
          <p:cNvSpPr txBox="1"/>
          <p:nvPr/>
        </p:nvSpPr>
        <p:spPr>
          <a:xfrm>
            <a:off x="2444894" y="2801062"/>
            <a:ext cx="2952750" cy="646331"/>
          </a:xfrm>
          <a:prstGeom prst="rect">
            <a:avLst/>
          </a:prstGeom>
          <a:noFill/>
        </p:spPr>
        <p:txBody>
          <a:bodyPr wrap="square" rtlCol="0">
            <a:spAutoFit/>
          </a:bodyPr>
          <a:lstStyle/>
          <a:p>
            <a:r>
              <a:rPr lang="en-US" sz="1200" b="1" dirty="0"/>
              <a:t>The Controller has a </a:t>
            </a:r>
            <a:r>
              <a:rPr lang="en-US" sz="1200" b="1" u="sng" dirty="0"/>
              <a:t>event handler </a:t>
            </a:r>
            <a:r>
              <a:rPr lang="en-US" sz="1200" b="1" dirty="0"/>
              <a:t>to handle the triggered event </a:t>
            </a:r>
          </a:p>
          <a:p>
            <a:r>
              <a:rPr lang="en-US" sz="1200" b="1" dirty="0">
                <a:solidFill>
                  <a:schemeClr val="accent4">
                    <a:lumMod val="75000"/>
                  </a:schemeClr>
                </a:solidFill>
              </a:rPr>
              <a:t>eventHandler</a:t>
            </a:r>
            <a:r>
              <a:rPr lang="en-US" sz="1200" b="1" dirty="0"/>
              <a:t>()</a:t>
            </a:r>
          </a:p>
        </p:txBody>
      </p:sp>
      <p:sp>
        <p:nvSpPr>
          <p:cNvPr id="35" name="TextBox 34">
            <a:extLst>
              <a:ext uri="{FF2B5EF4-FFF2-40B4-BE49-F238E27FC236}">
                <a16:creationId xmlns:a16="http://schemas.microsoft.com/office/drawing/2014/main" id="{7F1DC975-1339-4FD5-B51B-E501E2C5A489}"/>
              </a:ext>
            </a:extLst>
          </p:cNvPr>
          <p:cNvSpPr txBox="1"/>
          <p:nvPr/>
        </p:nvSpPr>
        <p:spPr>
          <a:xfrm>
            <a:off x="7434261" y="3862035"/>
            <a:ext cx="1171575" cy="1015663"/>
          </a:xfrm>
          <a:prstGeom prst="rect">
            <a:avLst/>
          </a:prstGeom>
          <a:noFill/>
        </p:spPr>
        <p:txBody>
          <a:bodyPr wrap="square" rtlCol="0">
            <a:spAutoFit/>
          </a:bodyPr>
          <a:lstStyle/>
          <a:p>
            <a:r>
              <a:rPr lang="en-US" sz="1200" b="1" dirty="0"/>
              <a:t>If the event need the data it </a:t>
            </a:r>
            <a:r>
              <a:rPr lang="en-US" sz="1200" b="1" u="sng" dirty="0">
                <a:solidFill>
                  <a:schemeClr val="accent4">
                    <a:lumMod val="75000"/>
                  </a:schemeClr>
                </a:solidFill>
              </a:rPr>
              <a:t>request</a:t>
            </a:r>
            <a:r>
              <a:rPr lang="en-US" sz="1200" b="1" dirty="0"/>
              <a:t> the model for the data</a:t>
            </a:r>
          </a:p>
        </p:txBody>
      </p:sp>
      <p:cxnSp>
        <p:nvCxnSpPr>
          <p:cNvPr id="36" name="Connector: Elbow 35">
            <a:extLst>
              <a:ext uri="{FF2B5EF4-FFF2-40B4-BE49-F238E27FC236}">
                <a16:creationId xmlns:a16="http://schemas.microsoft.com/office/drawing/2014/main" id="{9EF1EBF1-B88D-4685-991C-E831E8FC767A}"/>
              </a:ext>
            </a:extLst>
          </p:cNvPr>
          <p:cNvCxnSpPr>
            <a:cxnSpLocks/>
            <a:endCxn id="5" idx="0"/>
          </p:cNvCxnSpPr>
          <p:nvPr/>
        </p:nvCxnSpPr>
        <p:spPr>
          <a:xfrm rot="10800000" flipV="1">
            <a:off x="3126581" y="4530735"/>
            <a:ext cx="1216825" cy="74246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88B9AC42-5F1A-4BCF-A624-C16BCBEBD052}"/>
              </a:ext>
            </a:extLst>
          </p:cNvPr>
          <p:cNvSpPr txBox="1"/>
          <p:nvPr/>
        </p:nvSpPr>
        <p:spPr>
          <a:xfrm>
            <a:off x="9984685" y="3493454"/>
            <a:ext cx="1200150" cy="1015663"/>
          </a:xfrm>
          <a:prstGeom prst="rect">
            <a:avLst/>
          </a:prstGeom>
          <a:noFill/>
        </p:spPr>
        <p:txBody>
          <a:bodyPr wrap="square" rtlCol="0">
            <a:spAutoFit/>
          </a:bodyPr>
          <a:lstStyle/>
          <a:p>
            <a:r>
              <a:rPr lang="en-US" sz="1200" b="1" dirty="0"/>
              <a:t>Model will </a:t>
            </a:r>
            <a:r>
              <a:rPr lang="en-US" sz="1200" b="1" dirty="0">
                <a:solidFill>
                  <a:schemeClr val="accent4">
                    <a:lumMod val="75000"/>
                  </a:schemeClr>
                </a:solidFill>
              </a:rPr>
              <a:t>notify</a:t>
            </a:r>
            <a:r>
              <a:rPr lang="en-US" sz="1200" b="1" dirty="0"/>
              <a:t> the controller back again with the data.</a:t>
            </a:r>
          </a:p>
        </p:txBody>
      </p:sp>
      <p:sp>
        <p:nvSpPr>
          <p:cNvPr id="45" name="TextBox 44">
            <a:extLst>
              <a:ext uri="{FF2B5EF4-FFF2-40B4-BE49-F238E27FC236}">
                <a16:creationId xmlns:a16="http://schemas.microsoft.com/office/drawing/2014/main" id="{99B8C2B0-E138-4C14-B354-CC6DA3BCD4A9}"/>
              </a:ext>
            </a:extLst>
          </p:cNvPr>
          <p:cNvSpPr txBox="1"/>
          <p:nvPr/>
        </p:nvSpPr>
        <p:spPr>
          <a:xfrm>
            <a:off x="3143250" y="4509386"/>
            <a:ext cx="1443035" cy="830997"/>
          </a:xfrm>
          <a:prstGeom prst="rect">
            <a:avLst/>
          </a:prstGeom>
          <a:noFill/>
        </p:spPr>
        <p:txBody>
          <a:bodyPr wrap="square" rtlCol="0">
            <a:spAutoFit/>
          </a:bodyPr>
          <a:lstStyle/>
          <a:p>
            <a:r>
              <a:rPr lang="en-US" sz="1200" b="1" dirty="0"/>
              <a:t>The controller get the data and </a:t>
            </a:r>
            <a:r>
              <a:rPr lang="en-US" sz="1200" b="1" dirty="0">
                <a:solidFill>
                  <a:schemeClr val="accent4">
                    <a:lumMod val="75000"/>
                  </a:schemeClr>
                </a:solidFill>
              </a:rPr>
              <a:t>notifies</a:t>
            </a:r>
            <a:r>
              <a:rPr lang="en-US" sz="1200" b="1" dirty="0"/>
              <a:t> the view back</a:t>
            </a:r>
          </a:p>
        </p:txBody>
      </p:sp>
      <p:sp>
        <p:nvSpPr>
          <p:cNvPr id="46" name="TextBox 45">
            <a:extLst>
              <a:ext uri="{FF2B5EF4-FFF2-40B4-BE49-F238E27FC236}">
                <a16:creationId xmlns:a16="http://schemas.microsoft.com/office/drawing/2014/main" id="{455979DC-C12C-43E5-BA8F-253A4F85EB22}"/>
              </a:ext>
            </a:extLst>
          </p:cNvPr>
          <p:cNvSpPr txBox="1"/>
          <p:nvPr/>
        </p:nvSpPr>
        <p:spPr>
          <a:xfrm>
            <a:off x="161925" y="6143525"/>
            <a:ext cx="742950" cy="369332"/>
          </a:xfrm>
          <a:prstGeom prst="rect">
            <a:avLst/>
          </a:prstGeom>
          <a:noFill/>
        </p:spPr>
        <p:txBody>
          <a:bodyPr wrap="square" rtlCol="0">
            <a:spAutoFit/>
          </a:bodyPr>
          <a:lstStyle/>
          <a:p>
            <a:r>
              <a:rPr lang="en-US" b="1" dirty="0"/>
              <a:t>User</a:t>
            </a:r>
          </a:p>
        </p:txBody>
      </p:sp>
      <p:sp>
        <p:nvSpPr>
          <p:cNvPr id="47" name="Arrow: Left-Right 46">
            <a:extLst>
              <a:ext uri="{FF2B5EF4-FFF2-40B4-BE49-F238E27FC236}">
                <a16:creationId xmlns:a16="http://schemas.microsoft.com/office/drawing/2014/main" id="{EB724B74-3B28-47B4-BEC4-1B9A16960F94}"/>
              </a:ext>
            </a:extLst>
          </p:cNvPr>
          <p:cNvSpPr/>
          <p:nvPr/>
        </p:nvSpPr>
        <p:spPr>
          <a:xfrm>
            <a:off x="4238624" y="5482807"/>
            <a:ext cx="3552825" cy="7664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sp>
        <p:nvSpPr>
          <p:cNvPr id="70" name="TextBox 69">
            <a:extLst>
              <a:ext uri="{FF2B5EF4-FFF2-40B4-BE49-F238E27FC236}">
                <a16:creationId xmlns:a16="http://schemas.microsoft.com/office/drawing/2014/main" id="{C7241F1B-0B66-4554-8D4A-450645327227}"/>
              </a:ext>
            </a:extLst>
          </p:cNvPr>
          <p:cNvSpPr txBox="1"/>
          <p:nvPr/>
        </p:nvSpPr>
        <p:spPr>
          <a:xfrm>
            <a:off x="4714876" y="5101471"/>
            <a:ext cx="2795588" cy="461665"/>
          </a:xfrm>
          <a:prstGeom prst="rect">
            <a:avLst/>
          </a:prstGeom>
          <a:noFill/>
        </p:spPr>
        <p:txBody>
          <a:bodyPr wrap="square" rtlCol="0">
            <a:spAutoFit/>
          </a:bodyPr>
          <a:lstStyle/>
          <a:p>
            <a:r>
              <a:rPr lang="en-US" sz="1200" b="1" dirty="0"/>
              <a:t>If we want direct interaction between view and model we use data binding</a:t>
            </a:r>
          </a:p>
        </p:txBody>
      </p:sp>
      <p:sp>
        <p:nvSpPr>
          <p:cNvPr id="72" name="Smiley Face 71">
            <a:extLst>
              <a:ext uri="{FF2B5EF4-FFF2-40B4-BE49-F238E27FC236}">
                <a16:creationId xmlns:a16="http://schemas.microsoft.com/office/drawing/2014/main" id="{1E44ED2B-5B00-4FAE-9BF5-A12E445D1D9A}"/>
              </a:ext>
            </a:extLst>
          </p:cNvPr>
          <p:cNvSpPr/>
          <p:nvPr/>
        </p:nvSpPr>
        <p:spPr>
          <a:xfrm>
            <a:off x="161925" y="5563135"/>
            <a:ext cx="652140" cy="673891"/>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392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Project Structure of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22222"/>
                </a:solidFill>
                <a:effectLst/>
              </a:rPr>
              <a:t>When you create a new SAPUI5 application, you will be able to see a folder structure created in your project explorer like below.</a:t>
            </a:r>
            <a:r>
              <a:rPr lang="en-US" dirty="0"/>
              <a:t> </a:t>
            </a:r>
          </a:p>
          <a:p>
            <a:pPr algn="just"/>
            <a:r>
              <a:rPr lang="en-US" b="0" i="0" dirty="0">
                <a:solidFill>
                  <a:srgbClr val="313B3F"/>
                </a:solidFill>
                <a:effectLst/>
              </a:rPr>
              <a:t>In a SAP project there are a number of folders and files that you will not recognize if you are not familiar with MVC. Let's have a quick overview.</a:t>
            </a:r>
          </a:p>
          <a:p>
            <a:pPr algn="just"/>
            <a:r>
              <a:rPr lang="en-US" b="0" i="0" dirty="0">
                <a:solidFill>
                  <a:srgbClr val="313B3F"/>
                </a:solidFill>
                <a:effectLst/>
              </a:rPr>
              <a:t>Within a given project inside the </a:t>
            </a:r>
            <a:r>
              <a:rPr lang="en-US" b="1" i="0" dirty="0">
                <a:solidFill>
                  <a:srgbClr val="313B3F"/>
                </a:solidFill>
                <a:effectLst/>
              </a:rPr>
              <a:t>webapp</a:t>
            </a:r>
            <a:r>
              <a:rPr lang="en-US" b="0" i="0" dirty="0">
                <a:solidFill>
                  <a:srgbClr val="313B3F"/>
                </a:solidFill>
                <a:effectLst/>
              </a:rPr>
              <a:t> folder , you have three core folders</a:t>
            </a:r>
            <a:endParaRPr lang="en-US" dirty="0">
              <a:solidFill>
                <a:srgbClr val="313B3F"/>
              </a:solidFill>
            </a:endParaRPr>
          </a:p>
          <a:p>
            <a:pPr marL="285750" indent="-285750" algn="just">
              <a:buFont typeface="Arial" panose="020B0604020202020204" pitchFamily="34" charset="0"/>
              <a:buChar char="•"/>
            </a:pPr>
            <a:r>
              <a:rPr lang="en-US" dirty="0">
                <a:solidFill>
                  <a:srgbClr val="313B3F"/>
                </a:solidFill>
              </a:rPr>
              <a:t>Model</a:t>
            </a:r>
          </a:p>
          <a:p>
            <a:pPr marL="285750" indent="-285750" algn="just">
              <a:buFont typeface="Arial" panose="020B0604020202020204" pitchFamily="34" charset="0"/>
              <a:buChar char="•"/>
            </a:pPr>
            <a:r>
              <a:rPr lang="en-US" dirty="0">
                <a:solidFill>
                  <a:srgbClr val="313B3F"/>
                </a:solidFill>
              </a:rPr>
              <a:t>View</a:t>
            </a:r>
          </a:p>
          <a:p>
            <a:pPr marL="285750" indent="-285750" algn="just">
              <a:buFont typeface="Arial" panose="020B0604020202020204" pitchFamily="34" charset="0"/>
              <a:buChar char="•"/>
            </a:pPr>
            <a:r>
              <a:rPr lang="en-US" dirty="0">
                <a:solidFill>
                  <a:srgbClr val="313B3F"/>
                </a:solidFill>
              </a:rPr>
              <a:t>Controller</a:t>
            </a:r>
          </a:p>
          <a:p>
            <a:pPr algn="just"/>
            <a:endParaRPr lang="en-US" b="0" i="0" dirty="0">
              <a:solidFill>
                <a:srgbClr val="313B3F"/>
              </a:solidFill>
              <a:effectLst/>
            </a:endParaRPr>
          </a:p>
          <a:p>
            <a:pPr algn="just"/>
            <a:r>
              <a:rPr lang="en-US" b="1" dirty="0">
                <a:solidFill>
                  <a:srgbClr val="313B3F"/>
                </a:solidFill>
              </a:rPr>
              <a:t>webapp folder : </a:t>
            </a:r>
            <a:r>
              <a:rPr lang="en-US" dirty="0">
                <a:solidFill>
                  <a:srgbClr val="313B3F"/>
                </a:solidFill>
              </a:rPr>
              <a:t>webapp folder is the root folder of the application in which all the core folders and files of the application were kept.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Rectangle 6">
            <a:extLst>
              <a:ext uri="{FF2B5EF4-FFF2-40B4-BE49-F238E27FC236}">
                <a16:creationId xmlns:a16="http://schemas.microsoft.com/office/drawing/2014/main" id="{76DDF586-C430-4F5F-A2F9-35412E3C3DD0}"/>
              </a:ext>
            </a:extLst>
          </p:cNvPr>
          <p:cNvSpPr/>
          <p:nvPr/>
        </p:nvSpPr>
        <p:spPr>
          <a:xfrm>
            <a:off x="6562725" y="2333625"/>
            <a:ext cx="1514475" cy="295275"/>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A387A183-5FE8-4A85-A755-B99DC1886333}"/>
              </a:ext>
            </a:extLst>
          </p:cNvPr>
          <p:cNvPicPr>
            <a:picLocks noChangeAspect="1"/>
          </p:cNvPicPr>
          <p:nvPr/>
        </p:nvPicPr>
        <p:blipFill>
          <a:blip r:embed="rId3"/>
          <a:stretch>
            <a:fillRect/>
          </a:stretch>
        </p:blipFill>
        <p:spPr>
          <a:xfrm>
            <a:off x="6397145" y="3933883"/>
            <a:ext cx="3856725" cy="2524125"/>
          </a:xfrm>
          <a:prstGeom prst="rect">
            <a:avLst/>
          </a:prstGeom>
        </p:spPr>
      </p:pic>
    </p:spTree>
    <p:extLst>
      <p:ext uri="{BB962C8B-B14F-4D97-AF65-F5344CB8AC3E}">
        <p14:creationId xmlns:p14="http://schemas.microsoft.com/office/powerpoint/2010/main" val="175514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UI5 Project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r>
              <a:rPr lang="en-US" u="sng" dirty="0"/>
              <a:t>Pre-requisites:</a:t>
            </a:r>
          </a:p>
          <a:p>
            <a:pPr marL="285750" indent="-285750">
              <a:buFont typeface="Arial" panose="020B0604020202020204" pitchFamily="34" charset="0"/>
              <a:buChar char="•"/>
            </a:pPr>
            <a:r>
              <a:rPr lang="en-US" dirty="0"/>
              <a:t>We must have node.js v14 or above installed in our system.</a:t>
            </a:r>
          </a:p>
          <a:p>
            <a:pPr marL="285750" indent="-285750">
              <a:buFont typeface="Arial" panose="020B0604020202020204" pitchFamily="34" charset="0"/>
              <a:buChar char="•"/>
            </a:pPr>
            <a:r>
              <a:rPr lang="en-US" dirty="0"/>
              <a:t>We must have sap ui5 tooling installed in our system</a:t>
            </a:r>
          </a:p>
          <a:p>
            <a:r>
              <a:rPr lang="en-US" b="1" i="1" dirty="0">
                <a:solidFill>
                  <a:srgbClr val="FF0000"/>
                </a:solidFill>
              </a:rPr>
              <a:t>npm install –g @ui5/cli</a:t>
            </a:r>
            <a:r>
              <a:rPr lang="en-US" b="1" i="1" dirty="0"/>
              <a:t> (ui5 command line tool)</a:t>
            </a:r>
          </a:p>
          <a:p>
            <a:r>
              <a:rPr lang="en-US" b="1" i="1" dirty="0">
                <a:solidFill>
                  <a:srgbClr val="FF0000"/>
                </a:solidFill>
              </a:rPr>
              <a:t>npm install –g @sap/ux-ui5 tooling  </a:t>
            </a:r>
            <a:r>
              <a:rPr lang="en-US" b="1" i="1" dirty="0"/>
              <a:t>(Fiori command tools)</a:t>
            </a:r>
          </a:p>
          <a:p>
            <a:r>
              <a:rPr lang="en-US" dirty="0"/>
              <a:t>Both are pre-installed in BAS (Business Application Studio)</a:t>
            </a:r>
          </a:p>
          <a:p>
            <a:endParaRPr lang="en-US" dirty="0"/>
          </a:p>
          <a:p>
            <a:r>
              <a:rPr lang="en-US" u="sng" dirty="0"/>
              <a:t>App creation:-</a:t>
            </a:r>
          </a:p>
          <a:p>
            <a:pPr marL="285750" indent="-285750">
              <a:buFont typeface="Arial" panose="020B0604020202020204" pitchFamily="34" charset="0"/>
              <a:buChar char="•"/>
            </a:pPr>
            <a:r>
              <a:rPr lang="en-US" dirty="0"/>
              <a:t>Initialize a UI5 project , Create a Folder for your project (</a:t>
            </a:r>
            <a:r>
              <a:rPr lang="en-US" b="1" dirty="0"/>
              <a:t>UI5project</a:t>
            </a:r>
            <a:r>
              <a:rPr lang="en-US" dirty="0"/>
              <a:t>) .</a:t>
            </a:r>
          </a:p>
          <a:p>
            <a:pPr marL="285750" indent="-285750">
              <a:buFont typeface="Arial" panose="020B0604020202020204" pitchFamily="34" charset="0"/>
              <a:buChar char="•"/>
            </a:pPr>
            <a:r>
              <a:rPr lang="en-US" dirty="0"/>
              <a:t>We need to create a </a:t>
            </a:r>
            <a:r>
              <a:rPr lang="en-US" b="1" dirty="0">
                <a:solidFill>
                  <a:srgbClr val="FF0000"/>
                </a:solidFill>
              </a:rPr>
              <a:t>webapp</a:t>
            </a:r>
            <a:r>
              <a:rPr lang="en-US" dirty="0"/>
              <a:t> folder inside our project folder.</a:t>
            </a:r>
          </a:p>
          <a:p>
            <a:pPr marL="285750" indent="-285750">
              <a:buFont typeface="Arial" panose="020B0604020202020204" pitchFamily="34" charset="0"/>
              <a:buChar char="•"/>
            </a:pPr>
            <a:r>
              <a:rPr lang="en-US" dirty="0"/>
              <a:t> inside webapp folder create a</a:t>
            </a:r>
            <a:r>
              <a:rPr lang="en-US" dirty="0">
                <a:solidFill>
                  <a:srgbClr val="FF0000"/>
                </a:solidFill>
              </a:rPr>
              <a:t> </a:t>
            </a:r>
            <a:r>
              <a:rPr lang="en-US" b="1" dirty="0">
                <a:solidFill>
                  <a:srgbClr val="FF0000"/>
                </a:solidFill>
              </a:rPr>
              <a:t>manifest.json </a:t>
            </a:r>
            <a:r>
              <a:rPr lang="en-US" dirty="0"/>
              <a:t>file</a:t>
            </a:r>
          </a:p>
          <a:p>
            <a:r>
              <a:rPr lang="en-US" dirty="0"/>
              <a:t>       inside manifest.json file create “sap.app”</a:t>
            </a:r>
          </a:p>
          <a:p>
            <a:r>
              <a:rPr lang="en-US" dirty="0"/>
              <a:t>                                                   </a:t>
            </a:r>
            <a:r>
              <a:rPr lang="en-US" dirty="0">
                <a:solidFill>
                  <a:srgbClr val="FF0000"/>
                </a:solidFill>
              </a:rPr>
              <a:t>{</a:t>
            </a:r>
          </a:p>
          <a:p>
            <a:r>
              <a:rPr lang="en-US" dirty="0">
                <a:solidFill>
                  <a:srgbClr val="FF0000"/>
                </a:solidFill>
              </a:rPr>
              <a:t>                                                           “sap.app”:{</a:t>
            </a:r>
          </a:p>
          <a:p>
            <a:r>
              <a:rPr lang="en-US" dirty="0">
                <a:solidFill>
                  <a:srgbClr val="FF0000"/>
                </a:solidFill>
              </a:rPr>
              <a:t>                                                                    </a:t>
            </a:r>
            <a:r>
              <a:rPr lang="en-US" dirty="0">
                <a:solidFill>
                  <a:srgbClr val="FF0000"/>
                </a:solidFill>
                <a:highlight>
                  <a:srgbClr val="FFFF00"/>
                </a:highlight>
              </a:rPr>
              <a:t>“id”: “mickey</a:t>
            </a:r>
            <a:r>
              <a:rPr lang="en-US" dirty="0">
                <a:solidFill>
                  <a:srgbClr val="FF0000"/>
                </a:solidFill>
              </a:rPr>
              <a:t>”</a:t>
            </a:r>
          </a:p>
          <a:p>
            <a:r>
              <a:rPr lang="en-US" dirty="0">
                <a:solidFill>
                  <a:srgbClr val="FF0000"/>
                </a:solidFill>
              </a:rPr>
              <a:t>                                                                             }  }</a:t>
            </a:r>
          </a:p>
          <a:p>
            <a:pPr marL="285750" indent="-285750">
              <a:buFont typeface="Arial" panose="020B0604020202020204" pitchFamily="34" charset="0"/>
              <a:buChar char="•"/>
            </a:pPr>
            <a:r>
              <a:rPr lang="en-US" dirty="0"/>
              <a:t>Now Initialize a node project , In the project terminal run command </a:t>
            </a:r>
            <a:r>
              <a:rPr lang="en-US" b="1" dirty="0">
                <a:solidFill>
                  <a:srgbClr val="FF0000"/>
                </a:solidFill>
              </a:rPr>
              <a:t>npm init</a:t>
            </a:r>
            <a:r>
              <a:rPr lang="en-US" dirty="0">
                <a:solidFill>
                  <a:srgbClr val="FF0000"/>
                </a:solidFill>
              </a:rPr>
              <a:t> </a:t>
            </a:r>
            <a:r>
              <a:rPr lang="en-US" dirty="0"/>
              <a:t>(auto generate a package.json file).</a:t>
            </a:r>
          </a:p>
          <a:p>
            <a:pPr marL="285750" indent="-285750">
              <a:buFont typeface="Arial" panose="020B0604020202020204" pitchFamily="34" charset="0"/>
              <a:buChar char="•"/>
            </a:pPr>
            <a:r>
              <a:rPr lang="en-US" dirty="0"/>
              <a:t>Now run </a:t>
            </a:r>
            <a:r>
              <a:rPr lang="en-US" b="1" dirty="0">
                <a:solidFill>
                  <a:srgbClr val="FF0000"/>
                </a:solidFill>
              </a:rPr>
              <a:t>ui5 init </a:t>
            </a:r>
            <a:r>
              <a:rPr lang="en-US" dirty="0"/>
              <a:t>command inside the terminal</a:t>
            </a:r>
            <a:r>
              <a:rPr lang="en-US" b="1" dirty="0"/>
              <a:t> </a:t>
            </a:r>
            <a:r>
              <a:rPr lang="en-US" dirty="0"/>
              <a:t>(ui5.yaml file will generated automatically)</a:t>
            </a:r>
            <a:r>
              <a:rPr lang="en-US" b="1" dirty="0"/>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3">
            <a:extLst>
              <a:ext uri="{FF2B5EF4-FFF2-40B4-BE49-F238E27FC236}">
                <a16:creationId xmlns:a16="http://schemas.microsoft.com/office/drawing/2014/main" id="{26B88B5C-D2F8-4263-A5D7-EA5B3684C4B9}"/>
              </a:ext>
            </a:extLst>
          </p:cNvPr>
          <p:cNvSpPr/>
          <p:nvPr/>
        </p:nvSpPr>
        <p:spPr>
          <a:xfrm>
            <a:off x="8953500" y="3318246"/>
            <a:ext cx="2014330" cy="12089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a:solidFill>
                  <a:schemeClr val="tx1"/>
                </a:solidFill>
              </a:rPr>
              <a:t>Id is the identifier of the project.</a:t>
            </a:r>
          </a:p>
          <a:p>
            <a:r>
              <a:rPr lang="en-US" sz="1400" dirty="0">
                <a:solidFill>
                  <a:schemeClr val="tx1"/>
                </a:solidFill>
              </a:rPr>
              <a:t>You can give any name as a pet name of the webapp folder</a:t>
            </a:r>
          </a:p>
        </p:txBody>
      </p:sp>
      <p:cxnSp>
        <p:nvCxnSpPr>
          <p:cNvPr id="6" name="Straight Arrow Connector 5">
            <a:extLst>
              <a:ext uri="{FF2B5EF4-FFF2-40B4-BE49-F238E27FC236}">
                <a16:creationId xmlns:a16="http://schemas.microsoft.com/office/drawing/2014/main" id="{98FB93FC-EB17-438D-9967-CEE61FD81450}"/>
              </a:ext>
            </a:extLst>
          </p:cNvPr>
          <p:cNvCxnSpPr>
            <a:cxnSpLocks/>
          </p:cNvCxnSpPr>
          <p:nvPr/>
        </p:nvCxnSpPr>
        <p:spPr>
          <a:xfrm flipH="1">
            <a:off x="5238750" y="4457700"/>
            <a:ext cx="37147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508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a:t>
            </a:r>
            <a:r>
              <a:rPr lang="en-US" sz="3600" b="1" dirty="0">
                <a:latin typeface="Cooper Black" panose="0208090404030B020404" pitchFamily="18" charset="0"/>
              </a:rPr>
              <a:t>App</a:t>
            </a:r>
            <a:r>
              <a:rPr lang="en-US" sz="3600" dirty="0">
                <a:latin typeface="Cooper Black" panose="0208090404030B020404" pitchFamily="18" charset="0"/>
              </a:rPr>
              <a:t>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u="sng" dirty="0"/>
              <a:t>App-Code:-</a:t>
            </a:r>
          </a:p>
          <a:p>
            <a:pPr marL="285750" indent="-285750">
              <a:buFont typeface="Arial" panose="020B0604020202020204" pitchFamily="34" charset="0"/>
              <a:buChar char="•"/>
            </a:pPr>
            <a:r>
              <a:rPr lang="en-US" dirty="0"/>
              <a:t>Create </a:t>
            </a:r>
            <a:r>
              <a:rPr lang="en-US" b="1" dirty="0"/>
              <a:t>index.html </a:t>
            </a:r>
            <a:r>
              <a:rPr lang="en-US" dirty="0"/>
              <a:t>, load the sapui5 framework from CDN and specify the properties like library and theme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terminal run command </a:t>
            </a:r>
            <a:r>
              <a:rPr lang="en-US" b="1" u="sng" dirty="0">
                <a:solidFill>
                  <a:schemeClr val="accent6"/>
                </a:solidFill>
              </a:rPr>
              <a:t>fiori run --open index.html </a:t>
            </a:r>
            <a:r>
              <a:rPr lang="en-US" dirty="0"/>
              <a:t>to run your application on  the browser.</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4" name="TextBox 13">
            <a:extLst>
              <a:ext uri="{FF2B5EF4-FFF2-40B4-BE49-F238E27FC236}">
                <a16:creationId xmlns:a16="http://schemas.microsoft.com/office/drawing/2014/main" id="{50A7425C-2A65-4B98-A3C4-C037B3875D26}"/>
              </a:ext>
            </a:extLst>
          </p:cNvPr>
          <p:cNvSpPr txBox="1"/>
          <p:nvPr/>
        </p:nvSpPr>
        <p:spPr>
          <a:xfrm>
            <a:off x="9492152" y="2299690"/>
            <a:ext cx="1728995" cy="646331"/>
          </a:xfrm>
          <a:prstGeom prst="rect">
            <a:avLst/>
          </a:prstGeom>
          <a:noFill/>
        </p:spPr>
        <p:txBody>
          <a:bodyPr wrap="square" rtlCol="0">
            <a:spAutoFit/>
          </a:bodyPr>
          <a:lstStyle/>
          <a:p>
            <a:r>
              <a:rPr lang="en-US" sz="1200" b="1" dirty="0"/>
              <a:t>Here we have to also mention the namespace of the application</a:t>
            </a:r>
          </a:p>
        </p:txBody>
      </p:sp>
      <p:sp>
        <p:nvSpPr>
          <p:cNvPr id="21" name="TextBox 20">
            <a:extLst>
              <a:ext uri="{FF2B5EF4-FFF2-40B4-BE49-F238E27FC236}">
                <a16:creationId xmlns:a16="http://schemas.microsoft.com/office/drawing/2014/main" id="{E11ADA0E-792A-47F3-A2F2-CDF0409FAB98}"/>
              </a:ext>
            </a:extLst>
          </p:cNvPr>
          <p:cNvSpPr txBox="1"/>
          <p:nvPr/>
        </p:nvSpPr>
        <p:spPr>
          <a:xfrm>
            <a:off x="667798" y="1908536"/>
            <a:ext cx="1927078" cy="954107"/>
          </a:xfrm>
          <a:prstGeom prst="rect">
            <a:avLst/>
          </a:prstGeom>
          <a:noFill/>
        </p:spPr>
        <p:txBody>
          <a:bodyPr wrap="square" rtlCol="0">
            <a:spAutoFit/>
          </a:bodyPr>
          <a:lstStyle/>
          <a:p>
            <a:r>
              <a:rPr lang="en-US" sz="1400" dirty="0">
                <a:solidFill>
                  <a:schemeClr val="accent6"/>
                </a:solidFill>
              </a:rPr>
              <a:t>This is also know asUI5 Bootstrap Code used to initialize the UI5 Framework initially</a:t>
            </a:r>
          </a:p>
        </p:txBody>
      </p:sp>
      <p:pic>
        <p:nvPicPr>
          <p:cNvPr id="24" name="Picture 23">
            <a:extLst>
              <a:ext uri="{FF2B5EF4-FFF2-40B4-BE49-F238E27FC236}">
                <a16:creationId xmlns:a16="http://schemas.microsoft.com/office/drawing/2014/main" id="{D949679D-15BA-4D9A-9654-2E8452482BEF}"/>
              </a:ext>
            </a:extLst>
          </p:cNvPr>
          <p:cNvPicPr>
            <a:picLocks noChangeAspect="1"/>
          </p:cNvPicPr>
          <p:nvPr/>
        </p:nvPicPr>
        <p:blipFill>
          <a:blip r:embed="rId3"/>
          <a:stretch>
            <a:fillRect/>
          </a:stretch>
        </p:blipFill>
        <p:spPr>
          <a:xfrm>
            <a:off x="2685364" y="1416181"/>
            <a:ext cx="6730784" cy="2394123"/>
          </a:xfrm>
          <a:prstGeom prst="rect">
            <a:avLst/>
          </a:prstGeom>
        </p:spPr>
      </p:pic>
      <p:sp>
        <p:nvSpPr>
          <p:cNvPr id="25" name="Left Brace 24">
            <a:extLst>
              <a:ext uri="{FF2B5EF4-FFF2-40B4-BE49-F238E27FC236}">
                <a16:creationId xmlns:a16="http://schemas.microsoft.com/office/drawing/2014/main" id="{C6C5848E-284B-4E45-9FFC-3FE6C2DA06FA}"/>
              </a:ext>
            </a:extLst>
          </p:cNvPr>
          <p:cNvSpPr/>
          <p:nvPr/>
        </p:nvSpPr>
        <p:spPr>
          <a:xfrm>
            <a:off x="2507171" y="1908536"/>
            <a:ext cx="869696" cy="80010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122E4863-F273-49D3-B358-31DEFA63B3C0}"/>
              </a:ext>
            </a:extLst>
          </p:cNvPr>
          <p:cNvSpPr/>
          <p:nvPr/>
        </p:nvSpPr>
        <p:spPr>
          <a:xfrm>
            <a:off x="5216241" y="2381250"/>
            <a:ext cx="232060" cy="327386"/>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DA685BE6-6689-412B-BF28-F829B4B80F5F}"/>
              </a:ext>
            </a:extLst>
          </p:cNvPr>
          <p:cNvCxnSpPr/>
          <p:nvPr/>
        </p:nvCxnSpPr>
        <p:spPr>
          <a:xfrm flipH="1">
            <a:off x="5553075" y="2524125"/>
            <a:ext cx="402907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8294701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17500</TotalTime>
  <Words>3554</Words>
  <Application>Microsoft Office PowerPoint</Application>
  <PresentationFormat>Widescreen</PresentationFormat>
  <Paragraphs>443</Paragraphs>
  <Slides>35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72</vt:lpstr>
      <vt:lpstr>-apple-system</vt:lpstr>
      <vt:lpstr>Arial</vt:lpstr>
      <vt:lpstr>Calibri</vt:lpstr>
      <vt:lpstr>Calibri Light</vt:lpstr>
      <vt:lpstr>Cooper Black</vt:lpstr>
      <vt:lpstr>Courier New</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730</cp:revision>
  <dcterms:created xsi:type="dcterms:W3CDTF">2016-07-10T03:33:26Z</dcterms:created>
  <dcterms:modified xsi:type="dcterms:W3CDTF">2022-11-29T01:32:30Z</dcterms:modified>
</cp:coreProperties>
</file>